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8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44.png" ContentType="image/png"/>
  <Override PartName="/ppt/media/image142.png" ContentType="image/png"/>
  <Override PartName="/ppt/media/image141.png" ContentType="image/png"/>
  <Override PartName="/ppt/media/image140.png" ContentType="image/png"/>
  <Override PartName="/ppt/media/image135.png" ContentType="image/png"/>
  <Override PartName="/ppt/media/image133.png" ContentType="image/png"/>
  <Override PartName="/ppt/media/image132.png" ContentType="image/png"/>
  <Override PartName="/ppt/media/image131.png" ContentType="image/png"/>
  <Override PartName="/ppt/media/image130.png" ContentType="image/png"/>
  <Override PartName="/ppt/media/image125.png" ContentType="image/png"/>
  <Override PartName="/ppt/media/image121.png" ContentType="image/png"/>
  <Override PartName="/ppt/media/image120.png" ContentType="image/png"/>
  <Override PartName="/ppt/media/image119.png" ContentType="image/png"/>
  <Override PartName="/ppt/media/image117.jpeg" ContentType="image/jpeg"/>
  <Override PartName="/ppt/media/image115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10.png" ContentType="image/png"/>
  <Override PartName="/ppt/media/image114.png" ContentType="image/png"/>
  <Override PartName="/ppt/media/image100.jpeg" ContentType="image/jpeg"/>
  <Override PartName="/ppt/media/image97.png" ContentType="image/png"/>
  <Override PartName="/ppt/media/image4.jpeg" ContentType="image/jpeg"/>
  <Override PartName="/ppt/media/image55.wmf" ContentType="image/x-wmf"/>
  <Override PartName="/ppt/media/image95.png" ContentType="image/png"/>
  <Override PartName="/ppt/media/image94.png" ContentType="image/png"/>
  <Override PartName="/ppt/media/image87.png" ContentType="image/png"/>
  <Override PartName="/ppt/media/image122.jpeg" ContentType="image/jpeg"/>
  <Override PartName="/ppt/media/image99.jpeg" ContentType="image/jpeg"/>
  <Override PartName="/ppt/media/image86.jpeg" ContentType="image/jpeg"/>
  <Override PartName="/ppt/media/image84.png" ContentType="image/png"/>
  <Override PartName="/ppt/media/image138.png" ContentType="image/png"/>
  <Override PartName="/ppt/media/image82.png" ContentType="image/png"/>
  <Override PartName="/ppt/media/image137.png" ContentType="image/png"/>
  <Override PartName="/ppt/media/image81.png" ContentType="image/png"/>
  <Override PartName="/ppt/media/image136.png" ContentType="image/png"/>
  <Override PartName="/ppt/media/image80.png" ContentType="image/png"/>
  <Override PartName="/ppt/media/image104.png" ContentType="image/png"/>
  <Override PartName="/ppt/media/image66.wmf" ContentType="image/x-wmf"/>
  <Override PartName="/ppt/media/image76.jpeg" ContentType="image/jpeg"/>
  <Override PartName="/ppt/media/image75.png" ContentType="image/png"/>
  <Override PartName="/ppt/media/image128.png" ContentType="image/png"/>
  <Override PartName="/ppt/media/image72.png" ContentType="image/png"/>
  <Override PartName="/ppt/media/image127.png" ContentType="image/png"/>
  <Override PartName="/ppt/media/image71.png" ContentType="image/png"/>
  <Override PartName="/ppt/media/image126.png" ContentType="image/png"/>
  <Override PartName="/ppt/media/image70.png" ContentType="image/png"/>
  <Override PartName="/ppt/media/image105.png" ContentType="image/png"/>
  <Override PartName="/ppt/media/image67.wmf" ContentType="image/x-wmf"/>
  <Override PartName="/ppt/media/image85.jpeg" ContentType="image/jpeg"/>
  <Override PartName="/ppt/media/image77.png" ContentType="image/png"/>
  <Override PartName="/ppt/media/image103.png" ContentType="image/png"/>
  <Override PartName="/ppt/media/image65.wmf" ContentType="image/x-wmf"/>
  <Override PartName="/ppt/media/image2.png" ContentType="image/png"/>
  <Override PartName="/ppt/media/image64.png" ContentType="image/png"/>
  <Override PartName="/ppt/media/image74.png" ContentType="image/png"/>
  <Override PartName="/ppt/media/image101.png" ContentType="image/png"/>
  <Override PartName="/ppt/media/image63.wmf" ContentType="image/x-wmf"/>
  <Override PartName="/ppt/media/image118.png" ContentType="image/png"/>
  <Override PartName="/ppt/media/image62.png" ContentType="image/png"/>
  <Override PartName="/ppt/media/image61.png" ContentType="image/png"/>
  <Override PartName="/ppt/media/image116.png" ContentType="image/png"/>
  <Override PartName="/ppt/media/image60.png" ContentType="image/png"/>
  <Override PartName="/ppt/media/image46.jpeg" ContentType="image/jpeg"/>
  <Override PartName="/ppt/media/image59.png" ContentType="image/png"/>
  <Override PartName="/ppt/media/image54.png" ContentType="image/png"/>
  <Override PartName="/ppt/media/image108.png" ContentType="image/png"/>
  <Override PartName="/ppt/media/image52.png" ContentType="image/png"/>
  <Override PartName="/ppt/media/image48.png" ContentType="image/png"/>
  <Override PartName="/ppt/media/image45.png" ContentType="image/png"/>
  <Override PartName="/ppt/media/image44.png" ContentType="image/png"/>
  <Override PartName="/ppt/media/image25.png" ContentType="image/png"/>
  <Override PartName="/ppt/media/image39.jpeg" ContentType="image/jpeg"/>
  <Override PartName="/ppt/media/image37.png" ContentType="image/png"/>
  <Override PartName="/ppt/media/image36.png" ContentType="image/png"/>
  <Override PartName="/ppt/media/image34.png" ContentType="image/png"/>
  <Override PartName="/ppt/media/image32.png" ContentType="image/png"/>
  <Override PartName="/ppt/media/image134.png" ContentType="image/png"/>
  <Override PartName="/ppt/media/image102.jpeg" ContentType="image/jpeg"/>
  <Override PartName="/ppt/media/image79.jpeg" ContentType="image/jpeg"/>
  <Override PartName="/ppt/media/image89.png" ContentType="image/png"/>
  <Override PartName="/ppt/media/image31.png" ContentType="image/png"/>
  <Override PartName="/ppt/media/image88.png" ContentType="image/png"/>
  <Override PartName="/ppt/media/image30.png" ContentType="image/png"/>
  <Override PartName="/ppt/media/image96.png" ContentType="image/png"/>
  <Override PartName="/ppt/media/image14.jpeg" ContentType="image/jpeg"/>
  <Override PartName="/ppt/media/image27.jpeg" ContentType="image/jpeg"/>
  <Override PartName="/ppt/media/image23.png" ContentType="image/png"/>
  <Override PartName="/ppt/media/image22.png" ContentType="image/png"/>
  <Override PartName="/ppt/media/image124.png" ContentType="image/png"/>
  <Override PartName="/ppt/media/image78.jpeg" ContentType="image/jpeg"/>
  <Override PartName="/ppt/media/image21.png" ContentType="image/png"/>
  <Override PartName="/ppt/media/image106.png" ContentType="image/png"/>
  <Override PartName="/ppt/media/image50.png" ContentType="image/png"/>
  <Override PartName="/ppt/media/image68.wmf" ContentType="image/x-wmf"/>
  <Override PartName="/ppt/media/image20.png" ContentType="image/png"/>
  <Override PartName="/ppt/media/image43.png" ContentType="image/png"/>
  <Override PartName="/ppt/media/image93.png" ContentType="image/png"/>
  <Override PartName="/ppt/media/image123.jpeg" ContentType="image/jpeg"/>
  <Override PartName="/ppt/media/image18.png" ContentType="image/png"/>
  <Override PartName="/ppt/media/image98.png" ContentType="image/png"/>
  <Override PartName="/ppt/media/image40.png" ContentType="image/png"/>
  <Override PartName="/ppt/media/image90.png" ContentType="image/png"/>
  <Override PartName="/ppt/media/image15.png" ContentType="image/png"/>
  <Override PartName="/ppt/media/image13.png" ContentType="image/png"/>
  <Override PartName="/ppt/media/image129.png" ContentType="image/png"/>
  <Override PartName="/ppt/media/image73.png" ContentType="image/png"/>
  <Override PartName="/ppt/media/image19.jpeg" ContentType="image/jpeg"/>
  <Override PartName="/ppt/media/image7.png" ContentType="image/png"/>
  <Override PartName="/ppt/media/image69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24.jpeg" ContentType="image/jpeg"/>
  <Override PartName="/ppt/media/image143.png" ContentType="image/png"/>
  <Override PartName="/ppt/media/image9.jpeg" ContentType="image/jpeg"/>
  <Override PartName="/ppt/media/image8.png" ContentType="image/png"/>
  <Override PartName="/ppt/media/image12.png" ContentType="image/png"/>
  <Override PartName="/ppt/media/image33.png" ContentType="image/png"/>
  <Override PartName="/ppt/media/image139.png" ContentType="image/png"/>
  <Override PartName="/ppt/media/image83.png" ContentType="image/png"/>
  <Override PartName="/ppt/media/image3.png" ContentType="image/png"/>
  <Override PartName="/ppt/media/image1.jpeg" ContentType="image/jpeg"/>
  <Override PartName="/ppt/media/image57.png" ContentType="image/png"/>
  <Override PartName="/ppt/media/image29.png" ContentType="image/png"/>
  <Override PartName="/ppt/media/image56.png" ContentType="image/png"/>
  <Override PartName="/ppt/media/image58.png" ContentType="image/png"/>
  <Override PartName="/ppt/media/image35.png" ContentType="image/png"/>
  <Override PartName="/ppt/media/image109.png" ContentType="image/png"/>
  <Override PartName="/ppt/media/image53.png" ContentType="image/png"/>
  <Override PartName="/ppt/media/image28.png" ContentType="image/png"/>
  <Override PartName="/ppt/media/image49.png" ContentType="image/png"/>
  <Override PartName="/ppt/media/image5.png" ContentType="image/png"/>
  <Override PartName="/ppt/media/image38.png" ContentType="image/png"/>
  <Override PartName="/ppt/media/image42.png" ContentType="image/png"/>
  <Override PartName="/ppt/media/image92.png" ContentType="image/png"/>
  <Override PartName="/ppt/media/image17.png" ContentType="image/png"/>
  <Override PartName="/ppt/media/image107.png" ContentType="image/png"/>
  <Override PartName="/ppt/media/image51.png" ContentType="image/png"/>
  <Override PartName="/ppt/media/image26.png" ContentType="image/png"/>
  <Override PartName="/ppt/media/image47.png" ContentType="image/png"/>
  <Override PartName="/ppt/media/image41.png" ContentType="image/png"/>
  <Override PartName="/ppt/media/image91.png" ContentType="image/png"/>
  <Override PartName="/ppt/media/image16.png" ContentType="image/png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27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9AD50EC-B07C-4254-A996-B28DE743B5F6}" type="slidenum">
              <a:rPr lang="pt-BR" sz="1400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A7DCB3DA-0121-413C-81F6-84D2D0E44CEF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595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D38DCCA4-8486-4BC5-8857-6B19992F2A52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r>
              <a:rPr lang="pt-BR" sz="2000">
                <a:latin typeface="Arial"/>
              </a:rPr>
              <a:t>Muitos dos sistemas existentes passarão por soluções de integração, de modo a permitir que determinado dado já presente em um sistema seja compartilhado com os demais, que dele necessitem. </a:t>
            </a:r>
            <a:endParaRPr/>
          </a:p>
          <a:p>
            <a:r>
              <a:rPr lang="pt-BR" sz="2000">
                <a:latin typeface="Arial"/>
              </a:rPr>
              <a:t>A entrada de dados para usuários externos também deverá ser unificada, seguindo o conceito de </a:t>
            </a:r>
            <a:r>
              <a:rPr i="1" lang="pt-BR" sz="2000">
                <a:latin typeface="Arial"/>
              </a:rPr>
              <a:t>single window</a:t>
            </a:r>
            <a:r>
              <a:rPr lang="pt-BR" sz="2000">
                <a:latin typeface="Arial"/>
              </a:rPr>
              <a:t> , com ferramentas amigáveis para o usuário privado, com preenchimento de dados na tela, quanto em lote. </a:t>
            </a:r>
            <a:endParaRPr/>
          </a:p>
          <a:p>
            <a:r>
              <a:rPr lang="pt-BR" sz="2000">
                <a:latin typeface="Arial"/>
              </a:rPr>
              <a:t>Vamos contar também com sistema de mensageria, promovendo melhor comunicação do sistema com os intervenientes governamentais e privados e também entre eles.</a:t>
            </a:r>
            <a:endParaRPr/>
          </a:p>
          <a:p>
            <a:r>
              <a:rPr lang="pt-BR" sz="2000">
                <a:latin typeface="Arial"/>
              </a:rPr>
              <a:t>Exemplo: NOVAS FERRAMENTAS WEB DESENVOLVIDAS PELO SERPRO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D09A23E3-93D5-4744-908A-013F0F7C1495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r>
              <a:rPr lang="pt-BR" sz="2000">
                <a:latin typeface="Arial"/>
              </a:rPr>
              <a:t>Primeiras entregas...</a:t>
            </a:r>
            <a:endParaRPr/>
          </a:p>
        </p:txBody>
      </p:sp>
      <p:sp>
        <p:nvSpPr>
          <p:cNvPr id="59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B32D8875-C61F-48C4-941B-D48DB1B574FD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0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9B5FB6EB-FA83-46E2-AB17-7762E574E2D3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0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BD4B38E6-46C6-4DC4-8694-EB3D514C2979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0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A41C195C-6217-4E7A-8A76-F89023681C55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0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7E6F3341-D8CE-49E8-845A-196D89BBFC4E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0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2C3CD120-9500-40C1-8A0C-7784E4FD3F9F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SISCOMEX era um sistema de vanguarda à época de seu lançamento. Ele passou a operar em 1993 para as operações de exportação e em 1997 para as operações de importação. O Sistema foi pensado para funcionar como uma interface eletrônica entre importadores, exportadores e os diversos órgãos governamentais. De lá para cá, o comércio exterior brasileiro passou por uma intensa transformação, tanto em termos de </a:t>
            </a:r>
            <a:r>
              <a:rPr b="1" lang="pt-BR" sz="2000">
                <a:latin typeface="Arial"/>
              </a:rPr>
              <a:t>número de operações e volume de mercadorias transacionadas</a:t>
            </a:r>
            <a:r>
              <a:rPr lang="pt-BR" sz="2000">
                <a:latin typeface="Arial"/>
              </a:rPr>
              <a:t>, quanto em termos de </a:t>
            </a:r>
            <a:r>
              <a:rPr b="1" lang="pt-BR" sz="2000">
                <a:latin typeface="Arial"/>
              </a:rPr>
              <a:t>complexidade de controles </a:t>
            </a:r>
            <a:r>
              <a:rPr lang="pt-BR" sz="2000">
                <a:latin typeface="Arial"/>
              </a:rPr>
              <a:t>por parte dos diversos órgãos que hoje anuem operações de comércio exterior, atualmente em número superior a vinte</a:t>
            </a:r>
            <a:r>
              <a:rPr b="1" lang="pt-BR" sz="2000"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SISCOMEX, entretanto, mostrou-se limitado para atender às necessidades de todos os anuentes. Em função disso, foram criados procedimentos e sistemas paralelos de controle, gerando duplicidade e morosidade no processamento das informações. </a:t>
            </a:r>
            <a:endParaRPr/>
          </a:p>
        </p:txBody>
      </p:sp>
      <p:sp>
        <p:nvSpPr>
          <p:cNvPr id="579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8669657F-C0EC-46C5-B901-41A7017B0F96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Programa possui 3 pilares básicos.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primeiro deles é A INTEGRAÇÃO DOS ÓRGÃOS GOVERNAMENTAIS E DOS INTERVENIENTES PRIVADOS , buscando a gradativa ELIMINAÇÃO DE DUPLICIDADES E REDUNDÂNCIAS NAS EXIGÊNCIAS E CONTROLES DO COMÉRCIO EXTERIOR.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Hoje há casos em que um mesmo dado ou documento é exigido por mais de um órgão de governo para se concretizar uma mesma operação, devendo, por vezes ser apresentado de forma distinta a cada um deles. Essa situação gera retrabalho para governo e setor privado, com consequentes custos desnecessários.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1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6FBD0E45-FF74-45AD-8FA3-B6A07626AC40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desenvolvimento das soluções no Programa têm sido feito em estreita cooperação com o Setor Privado (Aliança Procomex, Consultas Públicas) e com os anuentes.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Com sua implementação, o Portal servirá para a interface entre os agentes do setor público e do privado, e fará a comunicação entre os sistemas paralelos que não puderem ser eliminados – casos específicos de cadastros para finalidades especiais, a exemplo do comércio de produtos químicos, materiais de segurança, etc.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Outra frente de integração possível é a comunicação ou a interoperabilidade com sistemas de outros países, desde que utilizemos a mesma estrutura de dados e tenhamos soluções tecnológicas e de segurança apropriadas.</a:t>
            </a:r>
            <a:endParaRPr/>
          </a:p>
        </p:txBody>
      </p:sp>
      <p:sp>
        <p:nvSpPr>
          <p:cNvPr id="613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EEA4083E-821D-47B7-B763-294EB881D58D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Os intervenientes no comércio exterior pelo lado governamental são 22 órgãos, responsáveis pela anuência de determinadas operações, de acordo com a finalidade ou a mercadoria.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E OS </a:t>
            </a:r>
            <a:r>
              <a:rPr b="1" lang="pt-BR" sz="2000">
                <a:latin typeface="Arial"/>
              </a:rPr>
              <a:t>PARCEIROS INTERNACIONAIS</a:t>
            </a:r>
            <a:r>
              <a:rPr lang="pt-BR" sz="2000">
                <a:latin typeface="Arial"/>
              </a:rPr>
              <a:t>, por meio do compartilhamento de EXPERIÊNCIAS: O INTERNATIONAL TRADE CENTER (ITC), A ORGANIZAÇÃO MUNDIAL DAS ADUANAS (OMA), BANCO INTERAMERICAO DE DESENVOLVIMENTO com sua REDE INTERAMERICANA DE VENTANILLAS UNICAS (RED VUCE), bem como o governo do Reino Unido, por meio de sua EMBAIXADA no Brasil.</a:t>
            </a:r>
            <a:endParaRPr/>
          </a:p>
        </p:txBody>
      </p:sp>
      <p:sp>
        <p:nvSpPr>
          <p:cNvPr id="615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0B38B872-244D-46E5-B306-988DD5FD819F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segundo pilar é O REDESENHO DOS PROCESSOS DE COMÉRCIO EXTERIOR, analisando a real NECESSIDADE de cada PROCESSO OU DEMANDA.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Com a expressiva evolução do comércio exterior brasileiro nas últimas décadas, novas necessidades de controles governamentais foram surgindo com vistas ao atendimento de importantes políticas públicas em áreas tais como o meio ambiente, a saúde humana, a segurança alimentar, a segurança pública e a segurança dos consumidores. Com o acúmulo procedimentos de controle nem sempre harmonizados, tem-se a criação de gargalos processuais que trazem atrasos e imprevisibilidades às operações, aumentando custos.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17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2E95C342-894C-4467-9BD9-066293FB7AA5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Temos feito reuniões com todos os anuentes, desenhando a situação atual em fluxos (mapeamento) e elaborando a reengenharia de processos, com o desenho de como o processo deve ser no futuro, para posterior ratificação pelos envolvidos.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setor privado (Aliança Procomex) também efetuou seu próprio mapeamento e compartilho com a equipe do Programa.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novo fluxo de exportação já está em fase de desenvolvimento e validação junto aos usuários.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sistema deve ser implementado gradativamente a partir de fins de 2016.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Além disso, estamos trabalhando no desenvolvimento de conjunto simplificado e padronizado de dados que será utilizado por todos os intervenientes de comércio exterior, eliminando redundâncias de informações requeridas nos diversos sistemas e formulário de comércio exterior. Esse deve estar pronto até o fim do ano corrente.</a:t>
            </a:r>
            <a:endParaRPr/>
          </a:p>
        </p:txBody>
      </p:sp>
      <p:sp>
        <p:nvSpPr>
          <p:cNvPr id="619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658CD26A-07B9-4CCB-A609-0A8980A6C8AA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2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6D7F0584-FC03-40B0-8C8E-12BD26ED0501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2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072EDF39-0168-429F-A0FD-AEC008EA24C1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terceiro pilar diz respeito AO EMPREGO DE RECURSOS TECNOLÓGICOS MODERNOS.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5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C0B42DD8-2F1A-4FE8-BEE7-640EA1C5F930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Muitos dos sistemas existentes passarão por soluções de integração, de modo a permitir que determinado dado já presente em um sistema seja compartilhado com os demais, que dele necessitem.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A entrada de dados para usuários externos também deverá ser unificada, seguindo o conceito de </a:t>
            </a:r>
            <a:r>
              <a:rPr i="1" lang="pt-BR" sz="2000">
                <a:latin typeface="Arial"/>
              </a:rPr>
              <a:t>single window</a:t>
            </a:r>
            <a:r>
              <a:rPr lang="pt-BR" sz="2000">
                <a:latin typeface="Arial"/>
              </a:rPr>
              <a:t> , com ferramentas amigáveis para o usuário privado, com preenchimento de dados na tela, quanto em lote.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Vamos contar também com sistema de mensageria, promovendo melhor comunicação do sistema com os intervenientes governamentais e privados e também entre eles.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Exemplo: NOVAS FERRAMENTAS WEB DESENVOLVIDAS PELO SERPRO</a:t>
            </a:r>
            <a:endParaRPr/>
          </a:p>
        </p:txBody>
      </p:sp>
      <p:sp>
        <p:nvSpPr>
          <p:cNvPr id="627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B5BA0BAC-4DD0-4AC1-BC29-F8F1CBEF8ABE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1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75C40077-BD65-4478-9FC7-A500CDF8297F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29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38ABFF92-35D0-4098-95C7-74919595EA94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31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3D4DF463-C272-4370-85E8-68A219347B82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633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45F177B1-E79E-47C6-AA13-21D311D0FFDE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comércio do Brasil com o Mundo vem aumentando expressivamente em seu fluxo e em sua complexidade.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Aliada ao crescimento do comércio, tem-se também a constante necessidade de elaboração de novas políticas públicas voltadas ao desenvolvimento e à melhoria da condição de vida da população nas mais diversas áreas, como a saúde humana, a segurança alimentar, o meio ambiente, a segurança pública e a segurança do consumidor.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Essas políticas são também implementadas mediante controles incidentes sobre operações de comércio exterior, que demandam a criação de instrumentos específicos adequados à sua implementação.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Programa Portal Único de Comércio Exterior tem também como objetivo integrar os controle aduaneiros, administrativos , fiscais e logísticos mantendo a integridade da informação, melhorando a gestão de riscos e contribuindo para maior racionalidade e produtividade da infraestrutura logística existente.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83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A94B4B75-27BA-4CEE-B7B0-9582A82F2B62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585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246EA353-DC89-47C1-8790-D0F3A0A35402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587" name="TextShape 2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</p:spPr>
        <p:txBody>
          <a:bodyPr lIns="93240" rIns="93240" tIns="46440" bIns="46440" anchor="b"/>
          <a:p>
            <a:pPr>
              <a:lnSpc>
                <a:spcPct val="100000"/>
              </a:lnSpc>
            </a:pPr>
            <a:fld id="{CE7B08D9-55EE-42F9-AB10-9CA40AFBDEC2}" type="slidenum">
              <a:rPr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Diante do desafio de continuar a progredir e oferecer melhores soluções aos usuários, foi lançado o Programa Portal Único de Comex, que pretende promover o Redesenho dos processos, Racionalizar a atuação dos órgãos, Reduzir Tempos e Custos.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O Programa foi instituido em 2014.</a:t>
            </a:r>
            <a:endParaRPr/>
          </a:p>
        </p:txBody>
      </p:sp>
      <p:sp>
        <p:nvSpPr>
          <p:cNvPr id="589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2888CDB3-F6A4-434E-8DF0-D44785BB7C24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A implementação de Janelas Únicas é uma das iniciativas de Facilitação previstas pelo Acordo de Facilitação do comércio da OMC.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Tem como objetivo alcançar maior transparência e eficiência na atuação dos órgãos governamentais e conferir previsibilidade para os operadores.</a:t>
            </a:r>
            <a:endParaRPr/>
          </a:p>
          <a:p>
            <a:pPr>
              <a:lnSpc>
                <a:spcPct val="100000"/>
              </a:lnSpc>
            </a:pPr>
            <a:r>
              <a:rPr lang="pt-BR" sz="2000">
                <a:latin typeface="Arial"/>
              </a:rPr>
              <a:t>No caso do Brasil, a governança do sistema é responsabilidade da SECEX e da RFB e pretende-se desenvolvê-lo até o fim de 2017, com entregas nesse meio tempo. Algumas soluções já estão implementadas e vou falar delas adiante.</a:t>
            </a:r>
            <a:endParaRPr/>
          </a:p>
        </p:txBody>
      </p:sp>
      <p:sp>
        <p:nvSpPr>
          <p:cNvPr id="591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6B77542C-2A9B-49B9-8790-1EC10165EB1B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 lIns="93240" rIns="93240" tIns="46440" bIns="46440"/>
          <a:p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3849480" y="9427680"/>
            <a:ext cx="2946240" cy="496800"/>
          </a:xfrm>
          <a:prstGeom prst="rect">
            <a:avLst/>
          </a:prstGeom>
          <a:noFill/>
          <a:ln>
            <a:noFill/>
          </a:ln>
        </p:spPr>
        <p:txBody>
          <a:bodyPr lIns="93240" rIns="93240" tIns="46440" bIns="46440" anchor="b"/>
          <a:p>
            <a:pPr algn="r">
              <a:lnSpc>
                <a:spcPct val="100000"/>
              </a:lnSpc>
            </a:pPr>
            <a:fld id="{3BB223E3-B8D7-488E-A1F5-3EA013B6BA37}" type="slidenum">
              <a:rPr lang="pt-BR" sz="1200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subTitle"/>
          </p:nvPr>
        </p:nvSpPr>
        <p:spPr>
          <a:xfrm>
            <a:off x="1143000" y="186084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ubTitle"/>
          </p:nvPr>
        </p:nvSpPr>
        <p:spPr>
          <a:xfrm>
            <a:off x="743040" y="1096920"/>
            <a:ext cx="72910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42296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1143000" y="367560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6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186048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422960" y="186084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143000" y="367560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17560" y="2084760"/>
            <a:ext cx="7175160" cy="1792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42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437000" y="6354720"/>
            <a:ext cx="16822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1100">
                <a:solidFill>
                  <a:srgbClr val="000000"/>
                </a:solidFill>
                <a:latin typeface="Calibri"/>
              </a:rPr>
              <a:t>Junho/2011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382680" y="6354720"/>
            <a:ext cx="13428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6398CF6-A2DB-432E-B93A-667937D5BF8B}" type="slidenum">
              <a:rPr b="1"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47480" y="6280560"/>
            <a:ext cx="1149480" cy="392760"/>
          </a:xfrm>
          <a:prstGeom prst="rect">
            <a:avLst/>
          </a:prstGeom>
          <a:ln>
            <a:noFill/>
          </a:ln>
        </p:spPr>
      </p:pic>
      <p:pic>
        <p:nvPicPr>
          <p:cNvPr id="39" name="Imagem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85560" y="6338880"/>
            <a:ext cx="1591920" cy="2901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36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47480" y="6280560"/>
            <a:ext cx="1149480" cy="392760"/>
          </a:xfrm>
          <a:prstGeom prst="rect">
            <a:avLst/>
          </a:prstGeom>
          <a:ln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7.º Nível da estrutura de tópicosClick to edit Master text styles</a:t>
            </a:r>
            <a:endParaRPr/>
          </a:p>
          <a:p>
            <a:pPr lvl="1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382680" y="6354720"/>
            <a:ext cx="1342800" cy="364680"/>
          </a:xfrm>
          <a:prstGeom prst="rect">
            <a:avLst/>
          </a:prstGeom>
        </p:spPr>
        <p:txBody>
          <a:bodyPr anchor="ctr" anchorCtr="1"/>
          <a:p>
            <a:pPr>
              <a:lnSpc>
                <a:spcPct val="100000"/>
              </a:lnSpc>
            </a:pPr>
            <a:fld id="{FE80F4D9-A5BF-4203-B7D2-F6E4A9EAA2A1}" type="slidenum">
              <a:rPr b="1"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id="80" name="Imagem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8556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47480" y="6280560"/>
            <a:ext cx="1149480" cy="392760"/>
          </a:xfrm>
          <a:prstGeom prst="rect">
            <a:avLst/>
          </a:prstGeom>
          <a:ln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17560" y="2084760"/>
            <a:ext cx="7175160" cy="1792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42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ldNum"/>
          </p:nvPr>
        </p:nvSpPr>
        <p:spPr>
          <a:xfrm>
            <a:off x="382680" y="6354720"/>
            <a:ext cx="1342800" cy="364680"/>
          </a:xfrm>
          <a:prstGeom prst="rect">
            <a:avLst/>
          </a:prstGeom>
        </p:spPr>
        <p:txBody>
          <a:bodyPr anchor="ctr" anchorCtr="1"/>
          <a:p>
            <a:pPr>
              <a:lnSpc>
                <a:spcPct val="100000"/>
              </a:lnSpc>
            </a:pPr>
            <a:fld id="{E44DC519-7C2F-4F63-BCE0-FC6ED62E38C1}" type="slidenum">
              <a:rPr b="1"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pic>
        <p:nvPicPr>
          <p:cNvPr id="118" name="Imagem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85560" y="6338880"/>
            <a:ext cx="1591920" cy="290160"/>
          </a:xfrm>
          <a:prstGeom prst="rect">
            <a:avLst/>
          </a:prstGeom>
          <a:ln>
            <a:noFill/>
          </a:ln>
        </p:spPr>
      </p:pic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647480" y="6280560"/>
            <a:ext cx="1149480" cy="392760"/>
          </a:xfrm>
          <a:prstGeom prst="rect">
            <a:avLst/>
          </a:prstGeom>
          <a:ln>
            <a:noFill/>
          </a:ln>
        </p:spPr>
      </p:pic>
      <p:pic>
        <p:nvPicPr>
          <p:cNvPr id="155" name="Imagem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785560" y="6338880"/>
            <a:ext cx="1591920" cy="290160"/>
          </a:xfrm>
          <a:prstGeom prst="rect">
            <a:avLst/>
          </a:prstGeom>
          <a:ln w="936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36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743040" y="1096920"/>
            <a:ext cx="729108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143000" y="1860840"/>
            <a:ext cx="6400440" cy="3474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2200">
                <a:solidFill>
                  <a:srgbClr val="000000"/>
                </a:solidFill>
                <a:latin typeface="Calibri"/>
              </a:rPr>
              <a:t>7.º Nível da estrutura de tópicosClick to edit Master text styles</a:t>
            </a:r>
            <a:endParaRPr/>
          </a:p>
          <a:p>
            <a:pPr lvl="1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dt"/>
          </p:nvPr>
        </p:nvSpPr>
        <p:spPr>
          <a:xfrm>
            <a:off x="4437000" y="6354720"/>
            <a:ext cx="16822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1100">
                <a:solidFill>
                  <a:srgbClr val="000000"/>
                </a:solidFill>
                <a:latin typeface="Calibri"/>
              </a:rPr>
              <a:t>15/08/17</a:t>
            </a:r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sldNum"/>
          </p:nvPr>
        </p:nvSpPr>
        <p:spPr>
          <a:xfrm>
            <a:off x="382680" y="6354720"/>
            <a:ext cx="13428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578B47C-FC82-43A8-A7F2-D28892A6BEA4}" type="slidenum">
              <a:rPr b="1" lang="pt-BR" sz="12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m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785560" y="6338880"/>
            <a:ext cx="1591920" cy="290160"/>
          </a:xfrm>
          <a:prstGeom prst="rect">
            <a:avLst/>
          </a:prstGeom>
          <a:ln>
            <a:noFill/>
          </a:ln>
        </p:spPr>
      </p:pic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36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png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slideLayout" Target="../slideLayouts/slideLayout61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jpeg"/><Relationship Id="rId3" Type="http://schemas.openxmlformats.org/officeDocument/2006/relationships/image" Target="../media/image79.jpe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jpeg"/><Relationship Id="rId10" Type="http://schemas.openxmlformats.org/officeDocument/2006/relationships/image" Target="../media/image86.jpe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png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slideLayout" Target="../slideLayouts/slideLayout37.xml"/><Relationship Id="rId2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9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0.jpeg"/><Relationship Id="rId2" Type="http://schemas.openxmlformats.org/officeDocument/2006/relationships/image" Target="../media/image10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2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png"/><Relationship Id="rId12" Type="http://schemas.openxmlformats.org/officeDocument/2006/relationships/image" Target="../media/image116.png"/><Relationship Id="rId13" Type="http://schemas.openxmlformats.org/officeDocument/2006/relationships/image" Target="../media/image117.jpeg"/><Relationship Id="rId14" Type="http://schemas.openxmlformats.org/officeDocument/2006/relationships/image" Target="../media/image118.png"/><Relationship Id="rId15" Type="http://schemas.openxmlformats.org/officeDocument/2006/relationships/image" Target="../media/image119.png"/><Relationship Id="rId16" Type="http://schemas.openxmlformats.org/officeDocument/2006/relationships/image" Target="../media/image120.png"/><Relationship Id="rId17" Type="http://schemas.openxmlformats.org/officeDocument/2006/relationships/image" Target="../media/image121.png"/><Relationship Id="rId18" Type="http://schemas.openxmlformats.org/officeDocument/2006/relationships/image" Target="../media/image122.jpeg"/><Relationship Id="rId19" Type="http://schemas.openxmlformats.org/officeDocument/2006/relationships/image" Target="../media/image123.jpeg"/><Relationship Id="rId20" Type="http://schemas.openxmlformats.org/officeDocument/2006/relationships/image" Target="../media/image124.png"/><Relationship Id="rId21" Type="http://schemas.openxmlformats.org/officeDocument/2006/relationships/image" Target="../media/image125.png"/><Relationship Id="rId22" Type="http://schemas.openxmlformats.org/officeDocument/2006/relationships/image" Target="../media/image126.png"/><Relationship Id="rId23" Type="http://schemas.openxmlformats.org/officeDocument/2006/relationships/image" Target="../media/image127.png"/><Relationship Id="rId24" Type="http://schemas.openxmlformats.org/officeDocument/2006/relationships/image" Target="../media/image128.png"/><Relationship Id="rId25" Type="http://schemas.openxmlformats.org/officeDocument/2006/relationships/slideLayout" Target="../slideLayouts/slideLayout61.xml"/><Relationship Id="rId2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slideLayout" Target="../slideLayouts/slideLayout61.xml"/><Relationship Id="rId16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3.png"/><Relationship Id="rId2" Type="http://schemas.openxmlformats.org/officeDocument/2006/relationships/image" Target="../media/image144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957240" y="1249200"/>
            <a:ext cx="7175160" cy="22204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4800">
                <a:solidFill>
                  <a:srgbClr val="006600"/>
                </a:solidFill>
                <a:latin typeface="Tahoma"/>
              </a:rPr>
              <a:t>PROGRAMA PORTAL ÚNICO DE COMÉRCIO EXTERIOR</a:t>
            </a:r>
            <a:endParaRPr/>
          </a:p>
        </p:txBody>
      </p:sp>
      <p:pic>
        <p:nvPicPr>
          <p:cNvPr id="273" name="Imagem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274" name="Imagem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  <p:pic>
        <p:nvPicPr>
          <p:cNvPr id="275" name="Imagem 1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865760" y="4197240"/>
            <a:ext cx="1267920" cy="163080"/>
          </a:xfrm>
          <a:prstGeom prst="rect">
            <a:avLst/>
          </a:prstGeom>
          <a:ln>
            <a:noFill/>
          </a:ln>
        </p:spPr>
      </p:pic>
      <p:pic>
        <p:nvPicPr>
          <p:cNvPr id="276" name="Imagem 1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317760" y="4183200"/>
            <a:ext cx="963360" cy="169560"/>
          </a:xfrm>
          <a:prstGeom prst="rect">
            <a:avLst/>
          </a:prstGeom>
          <a:ln>
            <a:noFill/>
          </a:ln>
        </p:spPr>
      </p:pic>
      <p:pic>
        <p:nvPicPr>
          <p:cNvPr id="277" name="Imagem 1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2975040" y="4599000"/>
            <a:ext cx="1590480" cy="290160"/>
          </a:xfrm>
          <a:prstGeom prst="rect">
            <a:avLst/>
          </a:prstGeom>
          <a:ln>
            <a:noFill/>
          </a:ln>
        </p:spPr>
      </p:pic>
      <p:pic>
        <p:nvPicPr>
          <p:cNvPr id="278" name="Imagem 1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5173560" y="4648320"/>
            <a:ext cx="651960" cy="19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125280"/>
            <a:ext cx="863316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Transparência</a:t>
            </a: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434520" y="1449360"/>
            <a:ext cx="8419680" cy="1755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2729">
                <a:solidFill>
                  <a:srgbClr val="006600"/>
                </a:solidFill>
                <a:latin typeface="Calibri"/>
              </a:rPr>
              <a:t>Todas as exigências e restrições impostas pelo governo para a concretização de uma operação de importação, exportação ou trânsito aduaneiro deverão ser conhecidas por meio do acesso ao Portal Único.</a:t>
            </a:r>
            <a:endParaRPr/>
          </a:p>
        </p:txBody>
      </p:sp>
      <p:pic>
        <p:nvPicPr>
          <p:cNvPr id="32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55520" y="3407040"/>
            <a:ext cx="2868480" cy="1912320"/>
          </a:xfrm>
          <a:prstGeom prst="rect">
            <a:avLst/>
          </a:prstGeom>
          <a:ln>
            <a:noFill/>
          </a:ln>
        </p:spPr>
      </p:pic>
      <p:sp>
        <p:nvSpPr>
          <p:cNvPr id="325" name="CustomShape 3"/>
          <p:cNvSpPr/>
          <p:nvPr/>
        </p:nvSpPr>
        <p:spPr>
          <a:xfrm>
            <a:off x="4442400" y="3824640"/>
            <a:ext cx="4411440" cy="1066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pt-BR" sz="3200">
                <a:solidFill>
                  <a:srgbClr val="e46c0a"/>
                </a:solidFill>
                <a:latin typeface="Calibri"/>
              </a:rPr>
              <a:t>Ferramentas inteligentes de consulta.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23520" y="1002240"/>
            <a:ext cx="7543440" cy="479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Emprego de recursos tecnológicos modernos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Documentos eletrônicos e digitais. 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Recepção de dados em lote por Web Service. 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Uso de padrões internacionais de dados.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Acesso de qualquer lugar pela Internet e dispositivos móveis.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Automatização de processos, reduzindo a intervenção humana.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Certificação e assinaturas digitais.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Desenvolvimento do sistema: SERPRO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Tecnologia da informação</a:t>
            </a:r>
            <a:endParaRPr/>
          </a:p>
        </p:txBody>
      </p:sp>
      <p:pic>
        <p:nvPicPr>
          <p:cNvPr id="328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43480" y="5157000"/>
            <a:ext cx="2316240" cy="63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Início da mudança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623520" y="648720"/>
            <a:ext cx="7543440" cy="479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Portal SISCOMEX;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Visão Integrada de Comércio Exterior;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Simuladores de Tratamento Administrativo das Importações e Exportações;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Anexação Eletrônica de Documentos;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2009880" y="125280"/>
            <a:ext cx="7057800" cy="51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95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Portal SISCOMEX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623520" y="1413000"/>
            <a:ext cx="7543440" cy="457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600">
                <a:solidFill>
                  <a:srgbClr val="000000"/>
                </a:solidFill>
                <a:latin typeface="Arial"/>
              </a:rPr>
              <a:t>Página eletrônica </a:t>
            </a:r>
            <a:r>
              <a:rPr lang="pt-BR" sz="2600" u="sng">
                <a:solidFill>
                  <a:srgbClr val="000000"/>
                </a:solidFill>
                <a:latin typeface="Arial"/>
              </a:rPr>
              <a:t>www.siscomex.gov.br</a:t>
            </a:r>
            <a:r>
              <a:rPr lang="pt-BR" sz="2600">
                <a:solidFill>
                  <a:srgbClr val="000000"/>
                </a:solidFill>
                <a:latin typeface="Arial"/>
              </a:rPr>
              <a:t> ativada em abril/2014;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600">
                <a:solidFill>
                  <a:srgbClr val="000000"/>
                </a:solidFill>
                <a:latin typeface="Arial"/>
              </a:rPr>
              <a:t>Permite acessar, </a:t>
            </a:r>
            <a:r>
              <a:rPr b="1" lang="pt-BR" sz="2600" u="sng">
                <a:solidFill>
                  <a:srgbClr val="000000"/>
                </a:solidFill>
                <a:latin typeface="Arial"/>
              </a:rPr>
              <a:t>em um único lugar</a:t>
            </a:r>
            <a:r>
              <a:rPr lang="pt-BR" sz="2600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lvl="1" algn="just">
              <a:lnSpc>
                <a:spcPct val="90000"/>
              </a:lnSpc>
              <a:buSzPct val="128000"/>
              <a:buFont typeface="Wingdings" charset="2"/>
              <a:buChar char=""/>
            </a:pPr>
            <a:r>
              <a:rPr lang="pt-BR" sz="2000">
                <a:solidFill>
                  <a:srgbClr val="000000"/>
                </a:solidFill>
                <a:latin typeface="Arial"/>
              </a:rPr>
              <a:t>Todos os sistemas de comércio exterior;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lvl="1" algn="just">
              <a:lnSpc>
                <a:spcPct val="90000"/>
              </a:lnSpc>
              <a:buSzPct val="128000"/>
              <a:buFont typeface="Wingdings" charset="2"/>
              <a:buChar char=""/>
            </a:pPr>
            <a:r>
              <a:rPr lang="pt-BR" sz="2000">
                <a:solidFill>
                  <a:srgbClr val="000000"/>
                </a:solidFill>
                <a:latin typeface="Arial"/>
              </a:rPr>
              <a:t>Todas as legislações que dão suporte aos controles exercidos pelos órgãos governamentais;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lvl="1" algn="just">
              <a:lnSpc>
                <a:spcPct val="90000"/>
              </a:lnSpc>
              <a:buSzPct val="128000"/>
              <a:buFont typeface="Wingdings" charset="2"/>
              <a:buChar char=""/>
            </a:pPr>
            <a:r>
              <a:rPr lang="pt-BR" sz="2000">
                <a:solidFill>
                  <a:srgbClr val="000000"/>
                </a:solidFill>
                <a:latin typeface="Arial"/>
              </a:rPr>
              <a:t>Notícias SISCOMEX Importação/Exportação.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68400" y="104040"/>
            <a:ext cx="9267480" cy="661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Programa Portal Único de Comércio Exterior</a:t>
            </a:r>
            <a:endParaRPr/>
          </a:p>
        </p:txBody>
      </p:sp>
      <p:sp>
        <p:nvSpPr>
          <p:cNvPr id="335" name="CustomShape 2"/>
          <p:cNvSpPr/>
          <p:nvPr/>
        </p:nvSpPr>
        <p:spPr>
          <a:xfrm>
            <a:off x="4680" y="2930400"/>
            <a:ext cx="4566960" cy="969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70c0"/>
                </a:solidFill>
                <a:latin typeface="Calibri"/>
              </a:rPr>
              <a:t>Visa </a:t>
            </a:r>
            <a:r>
              <a:rPr b="1" lang="pt-BR" sz="2000">
                <a:solidFill>
                  <a:srgbClr val="ff6600"/>
                </a:solidFill>
                <a:latin typeface="Calibri"/>
              </a:rPr>
              <a:t>otimizar e simplificar a intervenção estatal </a:t>
            </a:r>
            <a:r>
              <a:rPr b="1" lang="pt-BR" sz="2000">
                <a:solidFill>
                  <a:srgbClr val="0070c0"/>
                </a:solidFill>
                <a:latin typeface="Calibri"/>
              </a:rPr>
              <a:t>nos fluxos logísticos internacionais. </a:t>
            </a:r>
            <a:endParaRPr/>
          </a:p>
        </p:txBody>
      </p:sp>
      <p:sp>
        <p:nvSpPr>
          <p:cNvPr id="336" name="CustomShape 3"/>
          <p:cNvSpPr/>
          <p:nvPr/>
        </p:nvSpPr>
        <p:spPr>
          <a:xfrm>
            <a:off x="4680" y="1585800"/>
            <a:ext cx="4547880" cy="9633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6600"/>
                </a:solidFill>
                <a:latin typeface="Calibri"/>
              </a:rPr>
              <a:t>Integração dos sistemas </a:t>
            </a:r>
            <a:r>
              <a:rPr b="1" lang="pt-BR" sz="2000">
                <a:solidFill>
                  <a:srgbClr val="0070c0"/>
                </a:solidFill>
                <a:latin typeface="Calibri"/>
              </a:rPr>
              <a:t>de controle dos órgãos governamentais que atuam no comércio exterior</a:t>
            </a:r>
            <a:endParaRPr/>
          </a:p>
        </p:txBody>
      </p:sp>
      <p:sp>
        <p:nvSpPr>
          <p:cNvPr id="337" name="CustomShape 4"/>
          <p:cNvSpPr/>
          <p:nvPr/>
        </p:nvSpPr>
        <p:spPr>
          <a:xfrm>
            <a:off x="-9360" y="4260960"/>
            <a:ext cx="4581000" cy="1088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66cc"/>
                </a:solidFill>
                <a:latin typeface="Calibri"/>
              </a:rPr>
              <a:t>Segundo pilar para o </a:t>
            </a:r>
            <a:r>
              <a:rPr b="1" lang="pt-BR" sz="2000">
                <a:solidFill>
                  <a:srgbClr val="ff6600"/>
                </a:solidFill>
                <a:latin typeface="Calibri"/>
              </a:rPr>
              <a:t>fortalecimento do comércio exterior e da competitividade exportadora </a:t>
            </a:r>
            <a:r>
              <a:rPr b="1" lang="pt-BR" sz="2000">
                <a:solidFill>
                  <a:srgbClr val="0066cc"/>
                </a:solidFill>
                <a:latin typeface="Calibri"/>
              </a:rPr>
              <a:t>do País.</a:t>
            </a:r>
            <a:endParaRPr/>
          </a:p>
        </p:txBody>
      </p:sp>
      <p:pic>
        <p:nvPicPr>
          <p:cNvPr id="338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81520" y="1967040"/>
            <a:ext cx="3762000" cy="2838240"/>
          </a:xfrm>
          <a:prstGeom prst="rect">
            <a:avLst/>
          </a:prstGeom>
          <a:ln>
            <a:noFill/>
          </a:ln>
        </p:spPr>
      </p:pic>
      <p:pic>
        <p:nvPicPr>
          <p:cNvPr id="339" name="Imagem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40" name="Imagem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Benefícios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4670280" y="5264280"/>
            <a:ext cx="4274640" cy="5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400">
                <a:solidFill>
                  <a:srgbClr val="006600"/>
                </a:solidFill>
                <a:latin typeface="Calibri"/>
              </a:rPr>
              <a:t>* Compreende o tempo total gasto para todo o processo</a:t>
            </a: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39600" y="4772160"/>
            <a:ext cx="4479480" cy="101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Visão compartilhada sobre o comércio exterior para todos os intervenientes, públicos ou privados</a:t>
            </a:r>
            <a:endParaRPr/>
          </a:p>
        </p:txBody>
      </p:sp>
      <p:sp>
        <p:nvSpPr>
          <p:cNvPr id="344" name="CustomShape 4"/>
          <p:cNvSpPr/>
          <p:nvPr/>
        </p:nvSpPr>
        <p:spPr>
          <a:xfrm>
            <a:off x="12600" y="1185840"/>
            <a:ext cx="4520880" cy="43308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BRASIL TRANSPARENTE</a:t>
            </a:r>
            <a:r>
              <a:rPr b="1" lang="pt-BR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45" name="CustomShape 5"/>
          <p:cNvSpPr/>
          <p:nvPr/>
        </p:nvSpPr>
        <p:spPr>
          <a:xfrm>
            <a:off x="12600" y="1185840"/>
            <a:ext cx="4520880" cy="4633560"/>
          </a:xfrm>
          <a:prstGeom prst="rect">
            <a:avLst/>
          </a:prstGeom>
          <a:noFill/>
          <a:ln w="15840">
            <a:solidFill>
              <a:srgbClr val="0070c0"/>
            </a:solidFill>
            <a:round/>
          </a:ln>
        </p:spPr>
      </p:sp>
      <p:sp>
        <p:nvSpPr>
          <p:cNvPr id="346" name="CustomShape 6"/>
          <p:cNvSpPr/>
          <p:nvPr/>
        </p:nvSpPr>
        <p:spPr>
          <a:xfrm>
            <a:off x="4670280" y="1217520"/>
            <a:ext cx="4397040" cy="431280"/>
          </a:xfrm>
          <a:prstGeom prst="rect">
            <a:avLst/>
          </a:prstGeom>
          <a:solidFill>
            <a:srgbClr val="006600"/>
          </a:solidFill>
          <a:ln w="9360">
            <a:solidFill>
              <a:srgbClr val="0066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EFICIÊNCIA</a:t>
            </a:r>
            <a:r>
              <a:rPr b="1" lang="pt-BR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47" name="CustomShape 7"/>
          <p:cNvSpPr/>
          <p:nvPr/>
        </p:nvSpPr>
        <p:spPr>
          <a:xfrm>
            <a:off x="4670280" y="1211400"/>
            <a:ext cx="4397040" cy="4608000"/>
          </a:xfrm>
          <a:prstGeom prst="rect">
            <a:avLst/>
          </a:prstGeom>
          <a:noFill/>
          <a:ln w="15840">
            <a:solidFill>
              <a:srgbClr val="006600"/>
            </a:solidFill>
            <a:round/>
          </a:ln>
        </p:spPr>
      </p:sp>
      <p:graphicFrame>
        <p:nvGraphicFramePr>
          <p:cNvPr id="348" name="Table 8"/>
          <p:cNvGraphicFramePr/>
          <p:nvPr/>
        </p:nvGraphicFramePr>
        <p:xfrm>
          <a:off x="5659560" y="3254400"/>
          <a:ext cx="3322440" cy="1798200"/>
        </p:xfrm>
        <a:graphic>
          <a:graphicData uri="http://schemas.openxmlformats.org/drawingml/2006/table">
            <a:tbl>
              <a:tblPr/>
              <a:tblGrid>
                <a:gridCol w="1640880"/>
                <a:gridCol w="1681560"/>
              </a:tblGrid>
              <a:tr h="396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  <a:latin typeface="Calibri"/>
                        </a:rPr>
                        <a:t>EXPORTAÇÃO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  <a:latin typeface="Calibri"/>
                        </a:rPr>
                        <a:t>IMPORTAÇÃO</a:t>
                      </a:r>
                      <a:endParaRPr/>
                    </a:p>
                  </a:txBody>
                  <a:tcPr/>
                </a:tc>
              </a:tr>
              <a:tr h="701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>
                          <a:solidFill>
                            <a:srgbClr val="006600"/>
                          </a:solidFill>
                          <a:latin typeface="Calibri"/>
                        </a:rPr>
                        <a:t>13 dias para 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>
                          <a:solidFill>
                            <a:srgbClr val="006600"/>
                          </a:solidFill>
                          <a:latin typeface="Calibri"/>
                        </a:rPr>
                        <a:t>17 dias para 10</a:t>
                      </a:r>
                      <a:endParaRPr/>
                    </a:p>
                  </a:txBody>
                  <a:tcPr/>
                </a:tc>
              </a:tr>
              <a:tr h="701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>
                          <a:solidFill>
                            <a:srgbClr val="006600"/>
                          </a:solidFill>
                          <a:latin typeface="Calibri"/>
                        </a:rPr>
                        <a:t>Redução de </a:t>
                      </a:r>
                      <a:r>
                        <a:rPr b="1" lang="pt-BR" sz="2000">
                          <a:solidFill>
                            <a:srgbClr val="ff6600"/>
                          </a:solidFill>
                          <a:latin typeface="Calibri"/>
                        </a:rPr>
                        <a:t>38%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>
                          <a:solidFill>
                            <a:srgbClr val="006600"/>
                          </a:solidFill>
                          <a:latin typeface="Calibri"/>
                        </a:rPr>
                        <a:t>Redução de </a:t>
                      </a:r>
                      <a:r>
                        <a:rPr b="1" lang="pt-BR" sz="2000">
                          <a:solidFill>
                            <a:srgbClr val="ff6600"/>
                          </a:solidFill>
                          <a:latin typeface="Calibri"/>
                        </a:rPr>
                        <a:t>41%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9" name="CustomShape 9"/>
          <p:cNvSpPr/>
          <p:nvPr/>
        </p:nvSpPr>
        <p:spPr>
          <a:xfrm>
            <a:off x="4869000" y="1746360"/>
            <a:ext cx="4076280" cy="107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Meta de redução de prazos médios para plena implementação do Projeto</a:t>
            </a:r>
            <a:endParaRPr/>
          </a:p>
        </p:txBody>
      </p:sp>
      <p:sp>
        <p:nvSpPr>
          <p:cNvPr id="350" name="CustomShape 10"/>
          <p:cNvSpPr/>
          <p:nvPr/>
        </p:nvSpPr>
        <p:spPr>
          <a:xfrm>
            <a:off x="4869000" y="3360600"/>
            <a:ext cx="526680" cy="1306080"/>
          </a:xfrm>
          <a:prstGeom prst="downArrow">
            <a:avLst>
              <a:gd name="adj1" fmla="val 50000"/>
              <a:gd name="adj2" fmla="val 50083"/>
            </a:avLst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</p:sp>
      <p:sp>
        <p:nvSpPr>
          <p:cNvPr id="351" name="CustomShape 11"/>
          <p:cNvSpPr/>
          <p:nvPr/>
        </p:nvSpPr>
        <p:spPr>
          <a:xfrm>
            <a:off x="1062000" y="1328760"/>
            <a:ext cx="707760" cy="650520"/>
          </a:xfrm>
          <a:prstGeom prst="rect">
            <a:avLst/>
          </a:prstGeom>
          <a:noFill/>
          <a:ln>
            <a:noFill/>
          </a:ln>
        </p:spPr>
      </p:sp>
      <p:pic>
        <p:nvPicPr>
          <p:cNvPr id="352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600" y="1712880"/>
            <a:ext cx="2874600" cy="3103200"/>
          </a:xfrm>
          <a:prstGeom prst="rect">
            <a:avLst/>
          </a:prstGeom>
          <a:ln>
            <a:noFill/>
          </a:ln>
        </p:spPr>
      </p:pic>
      <p:sp>
        <p:nvSpPr>
          <p:cNvPr id="353" name="CustomShape 12"/>
          <p:cNvSpPr/>
          <p:nvPr/>
        </p:nvSpPr>
        <p:spPr>
          <a:xfrm>
            <a:off x="2693880" y="2130480"/>
            <a:ext cx="1701360" cy="1230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2060"/>
                </a:solidFill>
                <a:latin typeface="Calibri"/>
              </a:rPr>
              <a:t>ACESSO DIRETO AO COMÉRCIO EXTERIOR</a:t>
            </a:r>
            <a:endParaRPr/>
          </a:p>
        </p:txBody>
      </p:sp>
      <p:pic>
        <p:nvPicPr>
          <p:cNvPr id="354" name="Imagem 1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55" name="Imagem 1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Benefícios</a:t>
            </a:r>
            <a:endParaRPr/>
          </a:p>
        </p:txBody>
      </p:sp>
      <p:sp>
        <p:nvSpPr>
          <p:cNvPr id="357" name="CustomShape 2"/>
          <p:cNvSpPr/>
          <p:nvPr/>
        </p:nvSpPr>
        <p:spPr>
          <a:xfrm>
            <a:off x="12600" y="1176480"/>
            <a:ext cx="4436640" cy="43308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INTEGRAÇÃO</a:t>
            </a:r>
            <a:r>
              <a:rPr b="1" lang="pt-BR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58" name="CustomShape 3"/>
          <p:cNvSpPr/>
          <p:nvPr/>
        </p:nvSpPr>
        <p:spPr>
          <a:xfrm>
            <a:off x="4670280" y="1176480"/>
            <a:ext cx="4397040" cy="433080"/>
          </a:xfrm>
          <a:prstGeom prst="rect">
            <a:avLst/>
          </a:prstGeom>
          <a:solidFill>
            <a:srgbClr val="006600"/>
          </a:solidFill>
          <a:ln w="9360">
            <a:solidFill>
              <a:srgbClr val="0066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REDUÇÃO DE BUROCRACIA</a:t>
            </a:r>
            <a:endParaRPr/>
          </a:p>
        </p:txBody>
      </p:sp>
      <p:sp>
        <p:nvSpPr>
          <p:cNvPr id="359" name="CustomShape 4"/>
          <p:cNvSpPr/>
          <p:nvPr/>
        </p:nvSpPr>
        <p:spPr>
          <a:xfrm>
            <a:off x="1062000" y="1328760"/>
            <a:ext cx="707760" cy="650520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CustomShape 5"/>
          <p:cNvSpPr/>
          <p:nvPr/>
        </p:nvSpPr>
        <p:spPr>
          <a:xfrm>
            <a:off x="927000" y="4776840"/>
            <a:ext cx="329364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Agendamento das inspeções físicas de órgãos distintos em um único momento.</a:t>
            </a:r>
            <a:endParaRPr/>
          </a:p>
        </p:txBody>
      </p:sp>
      <p:sp>
        <p:nvSpPr>
          <p:cNvPr id="361" name="CustomShape 6"/>
          <p:cNvSpPr/>
          <p:nvPr/>
        </p:nvSpPr>
        <p:spPr>
          <a:xfrm>
            <a:off x="4552920" y="4807080"/>
            <a:ext cx="457164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Apresentação de informações uma única vez pelo usuário e eliminação de exigência de cópias em papel.</a:t>
            </a:r>
            <a:endParaRPr/>
          </a:p>
        </p:txBody>
      </p:sp>
      <p:sp>
        <p:nvSpPr>
          <p:cNvPr id="362" name="CustomShape 7"/>
          <p:cNvSpPr/>
          <p:nvPr/>
        </p:nvSpPr>
        <p:spPr>
          <a:xfrm>
            <a:off x="6632640" y="3036960"/>
            <a:ext cx="526680" cy="653760"/>
          </a:xfrm>
          <a:prstGeom prst="downArrow">
            <a:avLst>
              <a:gd name="adj1" fmla="val 50000"/>
              <a:gd name="adj2" fmla="val 50144"/>
            </a:avLst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</p:sp>
      <p:pic>
        <p:nvPicPr>
          <p:cNvPr id="363" name="Picture 3" descr=""/>
          <p:cNvPicPr/>
          <p:nvPr/>
        </p:nvPicPr>
        <p:blipFill>
          <a:blip r:embed="rId1"/>
          <a:srcRect l="0" t="16840" r="0" b="0"/>
          <a:stretch>
            <a:fillRect/>
          </a:stretch>
        </p:blipFill>
        <p:spPr>
          <a:xfrm>
            <a:off x="581040" y="1730520"/>
            <a:ext cx="3238200" cy="2018880"/>
          </a:xfrm>
          <a:prstGeom prst="rect">
            <a:avLst/>
          </a:prstGeom>
          <a:ln>
            <a:noFill/>
          </a:ln>
        </p:spPr>
      </p:pic>
      <p:sp>
        <p:nvSpPr>
          <p:cNvPr id="364" name="CustomShape 8"/>
          <p:cNvSpPr/>
          <p:nvPr/>
        </p:nvSpPr>
        <p:spPr>
          <a:xfrm>
            <a:off x="0" y="5715000"/>
            <a:ext cx="3052440" cy="21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000000"/>
                </a:solidFill>
                <a:latin typeface="Arial"/>
              </a:rPr>
              <a:t>Image courtesy of sscreations at FreeDigitalPhotos.net</a:t>
            </a:r>
            <a:endParaRPr/>
          </a:p>
        </p:txBody>
      </p:sp>
      <p:sp>
        <p:nvSpPr>
          <p:cNvPr id="365" name="CustomShape 9"/>
          <p:cNvSpPr/>
          <p:nvPr/>
        </p:nvSpPr>
        <p:spPr>
          <a:xfrm>
            <a:off x="950760" y="3668760"/>
            <a:ext cx="358272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Integração dos sistemas atuais: controle fiscal, logístico, aduaneiro e administrativo.</a:t>
            </a:r>
            <a:endParaRPr/>
          </a:p>
        </p:txBody>
      </p:sp>
      <p:sp>
        <p:nvSpPr>
          <p:cNvPr id="366" name="CustomShape 10"/>
          <p:cNvSpPr/>
          <p:nvPr/>
        </p:nvSpPr>
        <p:spPr>
          <a:xfrm>
            <a:off x="306360" y="3800520"/>
            <a:ext cx="555120" cy="47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5840">
            <a:solidFill>
              <a:srgbClr val="203e62"/>
            </a:solidFill>
            <a:round/>
          </a:ln>
        </p:spPr>
      </p:sp>
      <p:sp>
        <p:nvSpPr>
          <p:cNvPr id="367" name="CustomShape 11"/>
          <p:cNvSpPr/>
          <p:nvPr/>
        </p:nvSpPr>
        <p:spPr>
          <a:xfrm>
            <a:off x="306360" y="4859280"/>
            <a:ext cx="555120" cy="475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5840">
            <a:solidFill>
              <a:srgbClr val="203e62"/>
            </a:solidFill>
            <a:round/>
          </a:ln>
        </p:spPr>
      </p:sp>
      <p:pic>
        <p:nvPicPr>
          <p:cNvPr id="368" name="Picture 1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54720" y="1866960"/>
            <a:ext cx="682200" cy="950400"/>
          </a:xfrm>
          <a:prstGeom prst="rect">
            <a:avLst/>
          </a:prstGeom>
          <a:ln>
            <a:noFill/>
          </a:ln>
        </p:spPr>
      </p:pic>
      <p:pic>
        <p:nvPicPr>
          <p:cNvPr id="369" name="Picture 1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178680" y="1866960"/>
            <a:ext cx="684000" cy="950400"/>
          </a:xfrm>
          <a:prstGeom prst="rect">
            <a:avLst/>
          </a:prstGeom>
          <a:ln>
            <a:noFill/>
          </a:ln>
        </p:spPr>
      </p:pic>
      <p:pic>
        <p:nvPicPr>
          <p:cNvPr id="370" name="Picture 15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905520" y="1866960"/>
            <a:ext cx="682200" cy="950400"/>
          </a:xfrm>
          <a:prstGeom prst="rect">
            <a:avLst/>
          </a:prstGeom>
          <a:ln>
            <a:noFill/>
          </a:ln>
        </p:spPr>
      </p:pic>
      <p:pic>
        <p:nvPicPr>
          <p:cNvPr id="371" name="Picture 15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651800" y="1903320"/>
            <a:ext cx="682200" cy="950400"/>
          </a:xfrm>
          <a:prstGeom prst="rect">
            <a:avLst/>
          </a:prstGeom>
          <a:ln>
            <a:noFill/>
          </a:ln>
        </p:spPr>
      </p:pic>
      <p:sp>
        <p:nvSpPr>
          <p:cNvPr id="372" name="CustomShape 12"/>
          <p:cNvSpPr/>
          <p:nvPr/>
        </p:nvSpPr>
        <p:spPr>
          <a:xfrm rot="5400000">
            <a:off x="6748200" y="1302120"/>
            <a:ext cx="294840" cy="2991960"/>
          </a:xfrm>
          <a:prstGeom prst="rightBracket">
            <a:avLst>
              <a:gd name="adj" fmla="val 8333"/>
            </a:avLst>
          </a:prstGeom>
          <a:noFill/>
          <a:ln w="28440">
            <a:solidFill>
              <a:srgbClr val="4f81bd"/>
            </a:solidFill>
            <a:round/>
          </a:ln>
        </p:spPr>
      </p:sp>
      <p:pic>
        <p:nvPicPr>
          <p:cNvPr id="373" name="Picture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6553080" y="3800520"/>
            <a:ext cx="684000" cy="950400"/>
          </a:xfrm>
          <a:prstGeom prst="rect">
            <a:avLst/>
          </a:prstGeom>
          <a:ln>
            <a:noFill/>
          </a:ln>
        </p:spPr>
      </p:pic>
      <p:sp>
        <p:nvSpPr>
          <p:cNvPr id="374" name="CustomShape 13"/>
          <p:cNvSpPr/>
          <p:nvPr/>
        </p:nvSpPr>
        <p:spPr>
          <a:xfrm>
            <a:off x="5019840" y="1730520"/>
            <a:ext cx="3781080" cy="1393560"/>
          </a:xfrm>
          <a:prstGeom prst="ellipse">
            <a:avLst/>
          </a:prstGeom>
          <a:noFill/>
          <a:ln w="15840">
            <a:solidFill>
              <a:srgbClr val="ff6600"/>
            </a:solidFill>
            <a:round/>
          </a:ln>
        </p:spPr>
      </p:sp>
      <p:sp>
        <p:nvSpPr>
          <p:cNvPr id="375" name="Line 14"/>
          <p:cNvSpPr/>
          <p:nvPr/>
        </p:nvSpPr>
        <p:spPr>
          <a:xfrm flipV="1">
            <a:off x="4848120" y="1730160"/>
            <a:ext cx="4219560" cy="1517760"/>
          </a:xfrm>
          <a:prstGeom prst="line">
            <a:avLst/>
          </a:prstGeom>
          <a:ln w="15840">
            <a:solidFill>
              <a:srgbClr val="ff6600"/>
            </a:solidFill>
            <a:round/>
          </a:ln>
        </p:spPr>
      </p:sp>
      <p:sp>
        <p:nvSpPr>
          <p:cNvPr id="376" name="Line 15"/>
          <p:cNvSpPr/>
          <p:nvPr/>
        </p:nvSpPr>
        <p:spPr>
          <a:xfrm>
            <a:off x="4848120" y="1730160"/>
            <a:ext cx="4219560" cy="1517760"/>
          </a:xfrm>
          <a:prstGeom prst="line">
            <a:avLst/>
          </a:prstGeom>
          <a:ln w="15840">
            <a:solidFill>
              <a:srgbClr val="ff6600"/>
            </a:solidFill>
            <a:round/>
          </a:ln>
        </p:spPr>
      </p:sp>
      <p:pic>
        <p:nvPicPr>
          <p:cNvPr id="377" name="Imagem 24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78" name="Imagem 25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2" descr=""/>
          <p:cNvPicPr/>
          <p:nvPr/>
        </p:nvPicPr>
        <p:blipFill>
          <a:blip r:embed="rId1"/>
          <a:srcRect l="0" t="11356" r="0" b="0"/>
          <a:stretch>
            <a:fillRect/>
          </a:stretch>
        </p:blipFill>
        <p:spPr>
          <a:xfrm>
            <a:off x="5251320" y="1979640"/>
            <a:ext cx="3173040" cy="261432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Benefícios</a:t>
            </a:r>
            <a:endParaRPr/>
          </a:p>
        </p:txBody>
      </p:sp>
      <p:sp>
        <p:nvSpPr>
          <p:cNvPr id="381" name="CustomShape 2"/>
          <p:cNvSpPr/>
          <p:nvPr/>
        </p:nvSpPr>
        <p:spPr>
          <a:xfrm>
            <a:off x="12600" y="1176480"/>
            <a:ext cx="4436640" cy="43308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SIMPLIFICAÇÃO</a:t>
            </a:r>
            <a:r>
              <a:rPr b="1" lang="pt-BR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82" name="CustomShape 3"/>
          <p:cNvSpPr/>
          <p:nvPr/>
        </p:nvSpPr>
        <p:spPr>
          <a:xfrm>
            <a:off x="4670280" y="1176480"/>
            <a:ext cx="4397040" cy="433080"/>
          </a:xfrm>
          <a:prstGeom prst="rect">
            <a:avLst/>
          </a:prstGeom>
          <a:solidFill>
            <a:srgbClr val="006600"/>
          </a:solidFill>
          <a:ln w="9360">
            <a:solidFill>
              <a:srgbClr val="006600"/>
            </a:solidFill>
            <a:miter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FOCO NO USUÁRIO</a:t>
            </a:r>
            <a:r>
              <a:rPr b="1" lang="pt-BR">
                <a:solidFill>
                  <a:srgbClr val="ffff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83" name="CustomShape 4"/>
          <p:cNvSpPr/>
          <p:nvPr/>
        </p:nvSpPr>
        <p:spPr>
          <a:xfrm>
            <a:off x="1062000" y="1328760"/>
            <a:ext cx="707760" cy="65052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CustomShape 5"/>
          <p:cNvSpPr/>
          <p:nvPr/>
        </p:nvSpPr>
        <p:spPr>
          <a:xfrm>
            <a:off x="49320" y="4641840"/>
            <a:ext cx="443664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6600"/>
                </a:solidFill>
                <a:latin typeface="Arial"/>
              </a:rPr>
              <a:t>Ferramentas simples e unificadas para o acesso a todas as informações sobre regras e processos de comércio exterior.</a:t>
            </a:r>
            <a:endParaRPr/>
          </a:p>
        </p:txBody>
      </p:sp>
      <p:sp>
        <p:nvSpPr>
          <p:cNvPr id="385" name="CustomShape 6"/>
          <p:cNvSpPr/>
          <p:nvPr/>
        </p:nvSpPr>
        <p:spPr>
          <a:xfrm>
            <a:off x="4670280" y="4594320"/>
            <a:ext cx="439704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6600"/>
                </a:solidFill>
                <a:latin typeface="Arial"/>
              </a:rPr>
              <a:t>Consultas inteligentes a processos, auxílio de classificação fiscal, busca de legislação de comércio exterior, entre outras facilidades.</a:t>
            </a:r>
            <a:endParaRPr/>
          </a:p>
        </p:txBody>
      </p:sp>
      <p:sp>
        <p:nvSpPr>
          <p:cNvPr id="386" name="CustomShape 7"/>
          <p:cNvSpPr/>
          <p:nvPr/>
        </p:nvSpPr>
        <p:spPr>
          <a:xfrm>
            <a:off x="4645080" y="5792760"/>
            <a:ext cx="4571640" cy="21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000000"/>
                </a:solidFill>
                <a:latin typeface="Arial"/>
              </a:rPr>
              <a:t>Image courtesy of Stuart Miles at FreeDigitalPhotos.net</a:t>
            </a:r>
            <a:endParaRPr/>
          </a:p>
        </p:txBody>
      </p:sp>
      <p:pic>
        <p:nvPicPr>
          <p:cNvPr id="387" name="Picture 6" descr=""/>
          <p:cNvPicPr/>
          <p:nvPr/>
        </p:nvPicPr>
        <p:blipFill>
          <a:blip r:embed="rId2"/>
          <a:srcRect l="1804678" t="0" r="0" b="0"/>
          <a:stretch>
            <a:fillRect/>
          </a:stretch>
        </p:blipFill>
        <p:spPr>
          <a:xfrm rot="20397600">
            <a:off x="5554080" y="3062160"/>
            <a:ext cx="874440" cy="566280"/>
          </a:xfrm>
          <a:prstGeom prst="rect">
            <a:avLst/>
          </a:prstGeom>
          <a:ln>
            <a:noFill/>
          </a:ln>
        </p:spPr>
      </p:pic>
      <p:pic>
        <p:nvPicPr>
          <p:cNvPr id="388" name="Picture 11" descr=""/>
          <p:cNvPicPr/>
          <p:nvPr/>
        </p:nvPicPr>
        <p:blipFill>
          <a:blip r:embed="rId3"/>
          <a:srcRect l="7596" t="40408" r="58380" b="6449"/>
          <a:stretch>
            <a:fillRect/>
          </a:stretch>
        </p:blipFill>
        <p:spPr>
          <a:xfrm>
            <a:off x="366840" y="3200400"/>
            <a:ext cx="641160" cy="748800"/>
          </a:xfrm>
          <a:prstGeom prst="rect">
            <a:avLst/>
          </a:prstGeom>
          <a:ln>
            <a:noFill/>
          </a:ln>
        </p:spPr>
      </p:pic>
      <p:sp>
        <p:nvSpPr>
          <p:cNvPr id="389" name="CustomShape 8"/>
          <p:cNvSpPr/>
          <p:nvPr/>
        </p:nvSpPr>
        <p:spPr>
          <a:xfrm>
            <a:off x="3014640" y="2658960"/>
            <a:ext cx="2138040" cy="71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5840">
            <a:noFill/>
          </a:ln>
        </p:spPr>
      </p:sp>
      <p:sp>
        <p:nvSpPr>
          <p:cNvPr id="390" name="CustomShape 9"/>
          <p:cNvSpPr/>
          <p:nvPr/>
        </p:nvSpPr>
        <p:spPr>
          <a:xfrm flipH="1" rot="5400000">
            <a:off x="2510640" y="2434680"/>
            <a:ext cx="445680" cy="561600"/>
          </a:xfrm>
          <a:prstGeom prst="bentConnector2">
            <a:avLst/>
          </a:prstGeom>
          <a:noFill/>
          <a:ln w="19080">
            <a:solidFill>
              <a:srgbClr val="4f81bd"/>
            </a:solidFill>
            <a:round/>
          </a:ln>
        </p:spPr>
      </p:sp>
      <p:sp>
        <p:nvSpPr>
          <p:cNvPr id="391" name="CustomShape 10"/>
          <p:cNvSpPr/>
          <p:nvPr/>
        </p:nvSpPr>
        <p:spPr>
          <a:xfrm>
            <a:off x="995400" y="2581200"/>
            <a:ext cx="2031480" cy="41076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4f81bd"/>
            </a:solidFill>
            <a:round/>
          </a:ln>
        </p:spPr>
      </p:sp>
      <p:sp>
        <p:nvSpPr>
          <p:cNvPr id="392" name="CustomShape 11"/>
          <p:cNvSpPr/>
          <p:nvPr/>
        </p:nvSpPr>
        <p:spPr>
          <a:xfrm flipV="1">
            <a:off x="1008000" y="3015000"/>
            <a:ext cx="2006280" cy="55836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4f81bd"/>
            </a:solidFill>
            <a:round/>
          </a:ln>
        </p:spPr>
      </p:sp>
      <p:sp>
        <p:nvSpPr>
          <p:cNvPr id="393" name="CustomShape 12"/>
          <p:cNvSpPr/>
          <p:nvPr/>
        </p:nvSpPr>
        <p:spPr>
          <a:xfrm flipH="1" flipV="1" rot="5400000">
            <a:off x="2478960" y="3046320"/>
            <a:ext cx="518760" cy="577440"/>
          </a:xfrm>
          <a:prstGeom prst="bentConnector2">
            <a:avLst/>
          </a:prstGeom>
          <a:noFill/>
          <a:ln w="19080">
            <a:solidFill>
              <a:srgbClr val="4f81bd"/>
            </a:solidFill>
            <a:round/>
          </a:ln>
        </p:spPr>
      </p:sp>
      <p:pic>
        <p:nvPicPr>
          <p:cNvPr id="394" name="Picture 11" descr=""/>
          <p:cNvPicPr/>
          <p:nvPr/>
        </p:nvPicPr>
        <p:blipFill>
          <a:blip r:embed="rId4"/>
          <a:srcRect l="7596" t="40408" r="58380" b="6449"/>
          <a:stretch>
            <a:fillRect/>
          </a:stretch>
        </p:blipFill>
        <p:spPr>
          <a:xfrm>
            <a:off x="353880" y="2206800"/>
            <a:ext cx="641160" cy="748800"/>
          </a:xfrm>
          <a:prstGeom prst="rect">
            <a:avLst/>
          </a:prstGeom>
          <a:ln>
            <a:noFill/>
          </a:ln>
        </p:spPr>
      </p:pic>
      <p:pic>
        <p:nvPicPr>
          <p:cNvPr id="395" name="Picture 11" descr=""/>
          <p:cNvPicPr/>
          <p:nvPr/>
        </p:nvPicPr>
        <p:blipFill>
          <a:blip r:embed="rId5"/>
          <a:srcRect l="7596" t="40408" r="58380" b="6449"/>
          <a:stretch>
            <a:fillRect/>
          </a:stretch>
        </p:blipFill>
        <p:spPr>
          <a:xfrm>
            <a:off x="2116080" y="3336840"/>
            <a:ext cx="641160" cy="750600"/>
          </a:xfrm>
          <a:prstGeom prst="rect">
            <a:avLst/>
          </a:prstGeom>
          <a:ln>
            <a:noFill/>
          </a:ln>
        </p:spPr>
      </p:pic>
      <p:pic>
        <p:nvPicPr>
          <p:cNvPr id="396" name="Picture 11" descr=""/>
          <p:cNvPicPr/>
          <p:nvPr/>
        </p:nvPicPr>
        <p:blipFill>
          <a:blip r:embed="rId6"/>
          <a:srcRect l="7596" t="40408" r="58380" b="6449"/>
          <a:stretch>
            <a:fillRect/>
          </a:stretch>
        </p:blipFill>
        <p:spPr>
          <a:xfrm>
            <a:off x="2131920" y="1819440"/>
            <a:ext cx="641160" cy="748800"/>
          </a:xfrm>
          <a:prstGeom prst="rect">
            <a:avLst/>
          </a:prstGeom>
          <a:ln>
            <a:noFill/>
          </a:ln>
        </p:spPr>
      </p:pic>
      <p:sp>
        <p:nvSpPr>
          <p:cNvPr id="397" name="CustomShape 13"/>
          <p:cNvSpPr/>
          <p:nvPr/>
        </p:nvSpPr>
        <p:spPr>
          <a:xfrm>
            <a:off x="3197160" y="1851120"/>
            <a:ext cx="162216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6600"/>
                </a:solidFill>
                <a:latin typeface="Calibri"/>
              </a:rPr>
              <a:t>Fluxo único de informações</a:t>
            </a:r>
            <a:endParaRPr/>
          </a:p>
        </p:txBody>
      </p:sp>
      <p:pic>
        <p:nvPicPr>
          <p:cNvPr id="398" name="Imagem 23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99" name="Imagem 24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26360" y="819720"/>
            <a:ext cx="4821840" cy="4580640"/>
          </a:xfrm>
          <a:prstGeom prst="rect">
            <a:avLst/>
          </a:prstGeom>
          <a:ln>
            <a:noFill/>
          </a:ln>
        </p:spPr>
      </p:pic>
      <p:sp>
        <p:nvSpPr>
          <p:cNvPr id="401" name="CustomShape 1"/>
          <p:cNvSpPr/>
          <p:nvPr/>
        </p:nvSpPr>
        <p:spPr>
          <a:xfrm>
            <a:off x="2899080" y="1112040"/>
            <a:ext cx="1762920" cy="515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28080" bIns="0" anchor="ctr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6600"/>
                </a:solidFill>
                <a:latin typeface="Arial"/>
              </a:rPr>
              <a:t>2015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6600"/>
                </a:solidFill>
                <a:latin typeface="Arial"/>
              </a:rPr>
              <a:t>US$ 363 bilhões</a:t>
            </a:r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1305000" y="125280"/>
            <a:ext cx="7762680" cy="51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95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Controle do comércio exterior</a:t>
            </a:r>
            <a:endParaRPr/>
          </a:p>
        </p:txBody>
      </p:sp>
      <p:sp>
        <p:nvSpPr>
          <p:cNvPr id="403" name="CustomShape 3"/>
          <p:cNvSpPr/>
          <p:nvPr/>
        </p:nvSpPr>
        <p:spPr>
          <a:xfrm>
            <a:off x="6512040" y="1630440"/>
            <a:ext cx="659880" cy="45612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6600"/>
                </a:solidFill>
                <a:latin typeface="Arial"/>
              </a:rPr>
              <a:t>DE</a:t>
            </a:r>
            <a:endParaRPr/>
          </a:p>
        </p:txBody>
      </p:sp>
      <p:pic>
        <p:nvPicPr>
          <p:cNvPr id="404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27960" y="2709720"/>
            <a:ext cx="1515600" cy="1218960"/>
          </a:xfrm>
          <a:prstGeom prst="rect">
            <a:avLst/>
          </a:prstGeom>
          <a:ln>
            <a:noFill/>
          </a:ln>
        </p:spPr>
      </p:pic>
      <p:sp>
        <p:nvSpPr>
          <p:cNvPr id="405" name="CustomShape 4"/>
          <p:cNvSpPr/>
          <p:nvPr/>
        </p:nvSpPr>
        <p:spPr>
          <a:xfrm>
            <a:off x="6462720" y="3089160"/>
            <a:ext cx="659880" cy="45612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66cc"/>
                </a:solidFill>
                <a:latin typeface="Arial"/>
              </a:rPr>
              <a:t>DI</a:t>
            </a:r>
            <a:endParaRPr/>
          </a:p>
        </p:txBody>
      </p:sp>
      <p:sp>
        <p:nvSpPr>
          <p:cNvPr id="406" name="CustomShape 5"/>
          <p:cNvSpPr/>
          <p:nvPr/>
        </p:nvSpPr>
        <p:spPr>
          <a:xfrm rot="10800000">
            <a:off x="6169320" y="1700280"/>
            <a:ext cx="285480" cy="32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40">
            <a:noFill/>
          </a:ln>
        </p:spPr>
      </p:sp>
      <p:sp>
        <p:nvSpPr>
          <p:cNvPr id="407" name="CustomShape 6"/>
          <p:cNvSpPr/>
          <p:nvPr/>
        </p:nvSpPr>
        <p:spPr>
          <a:xfrm>
            <a:off x="4662360" y="1197000"/>
            <a:ext cx="1466640" cy="1329840"/>
          </a:xfrm>
          <a:prstGeom prst="flowChartProcess">
            <a:avLst/>
          </a:prstGeom>
          <a:solidFill>
            <a:srgbClr val="006600"/>
          </a:solidFill>
          <a:ln w="1584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Exportações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US$ 191 bilhões</a:t>
            </a:r>
            <a:endParaRPr/>
          </a:p>
        </p:txBody>
      </p:sp>
      <p:sp>
        <p:nvSpPr>
          <p:cNvPr id="408" name="CustomShape 7"/>
          <p:cNvSpPr/>
          <p:nvPr/>
        </p:nvSpPr>
        <p:spPr>
          <a:xfrm rot="10800000">
            <a:off x="7225200" y="1700280"/>
            <a:ext cx="286920" cy="32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15840">
            <a:noFill/>
          </a:ln>
        </p:spPr>
      </p:sp>
      <p:sp>
        <p:nvSpPr>
          <p:cNvPr id="409" name="CustomShape 8"/>
          <p:cNvSpPr/>
          <p:nvPr/>
        </p:nvSpPr>
        <p:spPr>
          <a:xfrm>
            <a:off x="4662360" y="1187280"/>
            <a:ext cx="4404960" cy="1342800"/>
          </a:xfrm>
          <a:prstGeom prst="borderCallout1">
            <a:avLst>
              <a:gd name="adj1" fmla="val 47828"/>
              <a:gd name="adj2" fmla="val -767"/>
              <a:gd name="adj3" fmla="val 119714"/>
              <a:gd name="adj4" fmla="val -4369"/>
            </a:avLst>
          </a:prstGeom>
          <a:noFill/>
          <a:ln w="15840">
            <a:solidFill>
              <a:srgbClr val="006600"/>
            </a:solidFill>
            <a:round/>
          </a:ln>
        </p:spPr>
      </p:sp>
      <p:pic>
        <p:nvPicPr>
          <p:cNvPr id="410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548480" y="1252440"/>
            <a:ext cx="1514160" cy="1217160"/>
          </a:xfrm>
          <a:prstGeom prst="rect">
            <a:avLst/>
          </a:prstGeom>
          <a:ln>
            <a:noFill/>
          </a:ln>
        </p:spPr>
      </p:pic>
      <p:sp>
        <p:nvSpPr>
          <p:cNvPr id="411" name="CustomShape 9"/>
          <p:cNvSpPr/>
          <p:nvPr/>
        </p:nvSpPr>
        <p:spPr>
          <a:xfrm>
            <a:off x="4657680" y="2662200"/>
            <a:ext cx="1466640" cy="1329840"/>
          </a:xfrm>
          <a:prstGeom prst="flowChartProcess">
            <a:avLst/>
          </a:prstGeom>
          <a:solidFill>
            <a:srgbClr val="0066cc"/>
          </a:solidFill>
          <a:ln w="1584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Importações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US$ 171 bilhões</a:t>
            </a:r>
            <a:endParaRPr/>
          </a:p>
        </p:txBody>
      </p:sp>
      <p:sp>
        <p:nvSpPr>
          <p:cNvPr id="412" name="CustomShape 10"/>
          <p:cNvSpPr/>
          <p:nvPr/>
        </p:nvSpPr>
        <p:spPr>
          <a:xfrm>
            <a:off x="7205760" y="3157560"/>
            <a:ext cx="286920" cy="32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cc"/>
          </a:solidFill>
          <a:ln w="15840">
            <a:noFill/>
          </a:ln>
        </p:spPr>
      </p:sp>
      <p:sp>
        <p:nvSpPr>
          <p:cNvPr id="413" name="CustomShape 11"/>
          <p:cNvSpPr/>
          <p:nvPr/>
        </p:nvSpPr>
        <p:spPr>
          <a:xfrm>
            <a:off x="4696200" y="2649600"/>
            <a:ext cx="4404960" cy="1342800"/>
          </a:xfrm>
          <a:prstGeom prst="borderCallout1">
            <a:avLst>
              <a:gd name="adj1" fmla="val 47828"/>
              <a:gd name="adj2" fmla="val -767"/>
              <a:gd name="adj3" fmla="val 108440"/>
              <a:gd name="adj4" fmla="val -4138"/>
            </a:avLst>
          </a:prstGeom>
          <a:noFill/>
          <a:ln w="15840">
            <a:solidFill>
              <a:srgbClr val="0066cc"/>
            </a:solidFill>
            <a:round/>
          </a:ln>
        </p:spPr>
      </p:sp>
      <p:sp>
        <p:nvSpPr>
          <p:cNvPr id="414" name="CustomShape 12"/>
          <p:cNvSpPr/>
          <p:nvPr/>
        </p:nvSpPr>
        <p:spPr>
          <a:xfrm>
            <a:off x="4653000" y="4108320"/>
            <a:ext cx="4409640" cy="882360"/>
          </a:xfrm>
          <a:prstGeom prst="flowChartProcess">
            <a:avLst/>
          </a:prstGeom>
          <a:noFill/>
          <a:ln w="15840">
            <a:solidFill>
              <a:srgbClr val="0066cc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66cc"/>
                </a:solidFill>
                <a:latin typeface="Arial"/>
              </a:rPr>
              <a:t>Permite ligação entre os dados do comércio exterior e a Contabilidade Fiscal</a:t>
            </a:r>
            <a:endParaRPr/>
          </a:p>
        </p:txBody>
      </p:sp>
      <p:sp>
        <p:nvSpPr>
          <p:cNvPr id="415" name="CustomShape 13"/>
          <p:cNvSpPr/>
          <p:nvPr/>
        </p:nvSpPr>
        <p:spPr>
          <a:xfrm>
            <a:off x="6157800" y="3157560"/>
            <a:ext cx="285480" cy="323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cc"/>
          </a:solidFill>
          <a:ln w="15840">
            <a:noFill/>
          </a:ln>
        </p:spPr>
      </p:sp>
      <p:sp>
        <p:nvSpPr>
          <p:cNvPr id="416" name="CustomShape 14"/>
          <p:cNvSpPr/>
          <p:nvPr/>
        </p:nvSpPr>
        <p:spPr>
          <a:xfrm>
            <a:off x="47520" y="5267160"/>
            <a:ext cx="9000720" cy="561600"/>
          </a:xfrm>
          <a:prstGeom prst="flowChartProcess">
            <a:avLst/>
          </a:prstGeom>
          <a:solidFill>
            <a:srgbClr val="ff6600"/>
          </a:solidFill>
          <a:ln w="1584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Arial"/>
              </a:rPr>
              <a:t>Aumento do controle fiscal, logístico, aduaneiro e administrativo</a:t>
            </a:r>
            <a:endParaRPr/>
          </a:p>
        </p:txBody>
      </p:sp>
      <p:sp>
        <p:nvSpPr>
          <p:cNvPr id="417" name="CustomShape 15"/>
          <p:cNvSpPr/>
          <p:nvPr/>
        </p:nvSpPr>
        <p:spPr>
          <a:xfrm rot="19806600">
            <a:off x="347040" y="2314800"/>
            <a:ext cx="2426760" cy="1149120"/>
          </a:xfrm>
          <a:prstGeom prst="rightArrow">
            <a:avLst>
              <a:gd name="adj1" fmla="val 50000"/>
              <a:gd name="adj2" fmla="val 34162"/>
            </a:avLst>
          </a:prstGeom>
          <a:solidFill>
            <a:srgbClr val="ff6600"/>
          </a:solidFill>
          <a:ln>
            <a:noFill/>
          </a:ln>
        </p:spPr>
        <p:txBody>
          <a:bodyPr lIns="0" rIns="0" tIns="28080" bIns="0" anchor="ctr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Arial"/>
              </a:rPr>
              <a:t>Aumento de 227% nos últimos 15 anos</a:t>
            </a:r>
            <a:endParaRPr/>
          </a:p>
        </p:txBody>
      </p:sp>
      <p:pic>
        <p:nvPicPr>
          <p:cNvPr id="418" name="Imagem 2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419" name="Imagem 2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Histórico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730080" y="1094400"/>
            <a:ext cx="7802640" cy="4876560"/>
          </a:xfrm>
          <a:prstGeom prst="rect">
            <a:avLst>
              <a:gd name="f10" fmla="val 25000"/>
              <a:gd name="f11" fmla="val 25000"/>
            </a:avLst>
          </a:prstGeom>
          <a:solidFill>
            <a:srgbClr val="d0d8e8"/>
          </a:solidFill>
          <a:ln>
            <a:noFill/>
          </a:ln>
        </p:spPr>
      </p:sp>
      <p:sp>
        <p:nvSpPr>
          <p:cNvPr id="281" name="CustomShape 3"/>
          <p:cNvSpPr/>
          <p:nvPr/>
        </p:nvSpPr>
        <p:spPr>
          <a:xfrm>
            <a:off x="1721160" y="4460400"/>
            <a:ext cx="202680" cy="20268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</p:sp>
      <p:sp>
        <p:nvSpPr>
          <p:cNvPr id="282" name="CustomShape 4"/>
          <p:cNvSpPr/>
          <p:nvPr/>
        </p:nvSpPr>
        <p:spPr>
          <a:xfrm>
            <a:off x="477000" y="3019680"/>
            <a:ext cx="2210760" cy="1364760"/>
          </a:xfrm>
          <a:prstGeom prst="rect">
            <a:avLst/>
          </a:prstGeom>
          <a:noFill/>
          <a:ln>
            <a:noFill/>
          </a:ln>
        </p:spPr>
        <p:txBody>
          <a:bodyPr lIns="107640" rIns="0" tIns="0" bIns="0"/>
          <a:p>
            <a:pPr>
              <a:lnSpc>
                <a:spcPct val="90000"/>
              </a:lnSpc>
            </a:pPr>
            <a:r>
              <a:rPr lang="pt-BR" sz="3100">
                <a:solidFill>
                  <a:srgbClr val="000000"/>
                </a:solidFill>
                <a:latin typeface="Calibri"/>
              </a:rPr>
              <a:t>1993: Siscomex Exportação</a:t>
            </a:r>
            <a:endParaRPr/>
          </a:p>
        </p:txBody>
      </p:sp>
      <p:sp>
        <p:nvSpPr>
          <p:cNvPr id="283" name="CustomShape 5"/>
          <p:cNvSpPr/>
          <p:nvPr/>
        </p:nvSpPr>
        <p:spPr>
          <a:xfrm>
            <a:off x="3511800" y="3134880"/>
            <a:ext cx="366480" cy="36648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</p:sp>
      <p:sp>
        <p:nvSpPr>
          <p:cNvPr id="284" name="CustomShape 6"/>
          <p:cNvSpPr/>
          <p:nvPr/>
        </p:nvSpPr>
        <p:spPr>
          <a:xfrm>
            <a:off x="3206160" y="3602160"/>
            <a:ext cx="2184840" cy="1697040"/>
          </a:xfrm>
          <a:prstGeom prst="rect">
            <a:avLst/>
          </a:prstGeom>
          <a:noFill/>
          <a:ln>
            <a:noFill/>
          </a:ln>
        </p:spPr>
        <p:txBody>
          <a:bodyPr lIns="194400" rIns="0" tIns="0" bIns="0"/>
          <a:p>
            <a:pPr>
              <a:lnSpc>
                <a:spcPct val="9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</a:rPr>
              <a:t>1997: Siscomex Importação</a:t>
            </a:r>
            <a:endParaRPr/>
          </a:p>
        </p:txBody>
      </p:sp>
      <p:sp>
        <p:nvSpPr>
          <p:cNvPr id="285" name="CustomShape 7"/>
          <p:cNvSpPr/>
          <p:nvPr/>
        </p:nvSpPr>
        <p:spPr>
          <a:xfrm>
            <a:off x="5665320" y="2328480"/>
            <a:ext cx="506880" cy="50688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</p:sp>
      <p:sp>
        <p:nvSpPr>
          <p:cNvPr id="286" name="CustomShape 8"/>
          <p:cNvSpPr/>
          <p:nvPr/>
        </p:nvSpPr>
        <p:spPr>
          <a:xfrm>
            <a:off x="5164920" y="2927880"/>
            <a:ext cx="3823560" cy="1643760"/>
          </a:xfrm>
          <a:prstGeom prst="rect">
            <a:avLst/>
          </a:prstGeom>
          <a:noFill/>
          <a:ln>
            <a:noFill/>
          </a:ln>
        </p:spPr>
        <p:txBody>
          <a:bodyPr lIns="268920" rIns="0" tIns="0" bIns="0"/>
          <a:p>
            <a:pPr>
              <a:lnSpc>
                <a:spcPct val="90000"/>
              </a:lnSpc>
            </a:pPr>
            <a:r>
              <a:rPr lang="pt-BR" sz="3000">
                <a:solidFill>
                  <a:srgbClr val="000000"/>
                </a:solidFill>
                <a:latin typeface="Calibri"/>
              </a:rPr>
              <a:t>2014: Portal Único de Comércio Exterior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m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17280" y="1064520"/>
            <a:ext cx="5508720" cy="4442040"/>
          </a:xfrm>
          <a:prstGeom prst="rect">
            <a:avLst/>
          </a:prstGeom>
          <a:ln>
            <a:noFill/>
          </a:ln>
        </p:spPr>
      </p:pic>
      <p:sp>
        <p:nvSpPr>
          <p:cNvPr id="421" name="CustomShape 1"/>
          <p:cNvSpPr/>
          <p:nvPr/>
        </p:nvSpPr>
        <p:spPr>
          <a:xfrm>
            <a:off x="1825200" y="1486080"/>
            <a:ext cx="1725480" cy="4209840"/>
          </a:xfrm>
          <a:prstGeom prst="rect">
            <a:avLst>
              <a:gd name="f0" fmla="val 3600"/>
            </a:avLst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22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Pilares do Portal Único de Comércio Exterior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45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762120" y="1357920"/>
            <a:ext cx="7744320" cy="4502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C</a:t>
            </a:r>
            <a:r>
              <a:rPr lang="pt-BR" sz="2400">
                <a:solidFill>
                  <a:srgbClr val="000000"/>
                </a:solidFill>
                <a:latin typeface="Arial"/>
              </a:rPr>
              <a:t>ooperação entre governo e setor privado para o planejamento e o desenvolvimento do Portal Único;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Interface única do governo com os operadores de comércio exterior e integração dos sistemas informatizados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No futuro, interoperabilidade com sistemas de comércio exterior de outros países;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Integração dos intervenientes</a:t>
            </a:r>
            <a:endParaRPr/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Órgãos Participantes</a:t>
            </a:r>
            <a:endParaRPr/>
          </a:p>
        </p:txBody>
      </p:sp>
      <p:pic>
        <p:nvPicPr>
          <p:cNvPr id="42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96760" y="849240"/>
            <a:ext cx="1364760" cy="844200"/>
          </a:xfrm>
          <a:prstGeom prst="rect">
            <a:avLst/>
          </a:prstGeom>
          <a:ln>
            <a:noFill/>
          </a:ln>
        </p:spPr>
      </p:pic>
      <p:pic>
        <p:nvPicPr>
          <p:cNvPr id="427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22320" y="1752480"/>
            <a:ext cx="1315800" cy="490320"/>
          </a:xfrm>
          <a:prstGeom prst="rect">
            <a:avLst/>
          </a:prstGeom>
          <a:ln>
            <a:noFill/>
          </a:ln>
        </p:spPr>
      </p:pic>
      <p:pic>
        <p:nvPicPr>
          <p:cNvPr id="428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98440" y="2500200"/>
            <a:ext cx="764640" cy="1320480"/>
          </a:xfrm>
          <a:prstGeom prst="rect">
            <a:avLst/>
          </a:prstGeom>
          <a:ln>
            <a:noFill/>
          </a:ln>
        </p:spPr>
      </p:pic>
      <p:pic>
        <p:nvPicPr>
          <p:cNvPr id="429" name="Picture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065240" y="3948120"/>
            <a:ext cx="1031400" cy="1039320"/>
          </a:xfrm>
          <a:prstGeom prst="rect">
            <a:avLst/>
          </a:prstGeom>
          <a:ln>
            <a:noFill/>
          </a:ln>
        </p:spPr>
      </p:pic>
      <p:pic>
        <p:nvPicPr>
          <p:cNvPr id="430" name="Picture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081240" y="1638360"/>
            <a:ext cx="898200" cy="904680"/>
          </a:xfrm>
          <a:prstGeom prst="rect">
            <a:avLst/>
          </a:prstGeom>
          <a:ln>
            <a:noFill/>
          </a:ln>
        </p:spPr>
      </p:pic>
      <p:sp>
        <p:nvSpPr>
          <p:cNvPr id="431" name="CustomShape 2"/>
          <p:cNvSpPr/>
          <p:nvPr/>
        </p:nvSpPr>
        <p:spPr>
          <a:xfrm>
            <a:off x="155520" y="-1722600"/>
            <a:ext cx="8400600" cy="3590640"/>
          </a:xfrm>
          <a:prstGeom prst="rect">
            <a:avLst/>
          </a:prstGeom>
          <a:noFill/>
          <a:ln>
            <a:noFill/>
          </a:ln>
        </p:spPr>
      </p:sp>
      <p:pic>
        <p:nvPicPr>
          <p:cNvPr id="432" name="Picture 1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2870280" y="2709720"/>
            <a:ext cx="1348920" cy="576000"/>
          </a:xfrm>
          <a:prstGeom prst="rect">
            <a:avLst/>
          </a:prstGeom>
          <a:ln>
            <a:noFill/>
          </a:ln>
        </p:spPr>
      </p:pic>
      <p:pic>
        <p:nvPicPr>
          <p:cNvPr id="433" name="Picture 17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2687760" y="3470400"/>
            <a:ext cx="1800000" cy="447480"/>
          </a:xfrm>
          <a:prstGeom prst="rect">
            <a:avLst/>
          </a:prstGeom>
          <a:ln>
            <a:noFill/>
          </a:ln>
        </p:spPr>
      </p:pic>
      <p:pic>
        <p:nvPicPr>
          <p:cNvPr id="434" name="Picture 19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3297240" y="5027760"/>
            <a:ext cx="731520" cy="918720"/>
          </a:xfrm>
          <a:prstGeom prst="rect">
            <a:avLst/>
          </a:prstGeom>
          <a:ln>
            <a:noFill/>
          </a:ln>
        </p:spPr>
      </p:pic>
      <p:pic>
        <p:nvPicPr>
          <p:cNvPr id="435" name="Picture 21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3260880" y="3973680"/>
            <a:ext cx="731520" cy="875880"/>
          </a:xfrm>
          <a:prstGeom prst="rect">
            <a:avLst/>
          </a:prstGeom>
          <a:ln>
            <a:noFill/>
          </a:ln>
        </p:spPr>
      </p:pic>
      <p:pic>
        <p:nvPicPr>
          <p:cNvPr id="436" name="Picture 23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243400" y="1071720"/>
            <a:ext cx="1091880" cy="1007640"/>
          </a:xfrm>
          <a:prstGeom prst="rect">
            <a:avLst/>
          </a:prstGeom>
          <a:ln>
            <a:noFill/>
          </a:ln>
        </p:spPr>
      </p:pic>
      <p:pic>
        <p:nvPicPr>
          <p:cNvPr id="437" name="Picture 25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5267160" y="2200320"/>
            <a:ext cx="1068120" cy="1041120"/>
          </a:xfrm>
          <a:prstGeom prst="rect">
            <a:avLst/>
          </a:prstGeom>
          <a:ln>
            <a:noFill/>
          </a:ln>
        </p:spPr>
      </p:pic>
      <p:pic>
        <p:nvPicPr>
          <p:cNvPr id="438" name="Picture 26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7373880" y="4903920"/>
            <a:ext cx="1050480" cy="1042560"/>
          </a:xfrm>
          <a:prstGeom prst="rect">
            <a:avLst/>
          </a:prstGeom>
          <a:ln>
            <a:noFill/>
          </a:ln>
        </p:spPr>
      </p:pic>
      <p:pic>
        <p:nvPicPr>
          <p:cNvPr id="439" name="Picture 27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211880" y="1125360"/>
            <a:ext cx="1325160" cy="1068120"/>
          </a:xfrm>
          <a:prstGeom prst="rect">
            <a:avLst/>
          </a:prstGeom>
          <a:ln>
            <a:noFill/>
          </a:ln>
        </p:spPr>
      </p:pic>
      <p:sp>
        <p:nvSpPr>
          <p:cNvPr id="440" name="CustomShape 3"/>
          <p:cNvSpPr/>
          <p:nvPr/>
        </p:nvSpPr>
        <p:spPr>
          <a:xfrm>
            <a:off x="154080" y="-2317680"/>
            <a:ext cx="4333680" cy="5009760"/>
          </a:xfrm>
          <a:prstGeom prst="rect">
            <a:avLst/>
          </a:prstGeom>
          <a:noFill/>
          <a:ln>
            <a:noFill/>
          </a:ln>
        </p:spPr>
      </p:sp>
      <p:pic>
        <p:nvPicPr>
          <p:cNvPr id="441" name="Picture 30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438880" y="3451320"/>
            <a:ext cx="694800" cy="801360"/>
          </a:xfrm>
          <a:prstGeom prst="rect">
            <a:avLst/>
          </a:prstGeom>
          <a:ln>
            <a:noFill/>
          </a:ln>
        </p:spPr>
      </p:pic>
      <p:pic>
        <p:nvPicPr>
          <p:cNvPr id="442" name="Picture 31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6991200" y="2095560"/>
            <a:ext cx="1815840" cy="718920"/>
          </a:xfrm>
          <a:prstGeom prst="rect">
            <a:avLst/>
          </a:prstGeom>
          <a:ln>
            <a:noFill/>
          </a:ln>
        </p:spPr>
      </p:pic>
      <p:pic>
        <p:nvPicPr>
          <p:cNvPr id="443" name="Picture 34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4940280" y="4178160"/>
            <a:ext cx="1792080" cy="867960"/>
          </a:xfrm>
          <a:prstGeom prst="rect">
            <a:avLst/>
          </a:prstGeom>
          <a:ln>
            <a:noFill/>
          </a:ln>
        </p:spPr>
      </p:pic>
      <p:sp>
        <p:nvSpPr>
          <p:cNvPr id="444" name="CustomShape 4"/>
          <p:cNvSpPr/>
          <p:nvPr/>
        </p:nvSpPr>
        <p:spPr>
          <a:xfrm>
            <a:off x="4782960" y="5484960"/>
            <a:ext cx="2325240" cy="456840"/>
          </a:xfrm>
          <a:prstGeom prst="rect">
            <a:avLst/>
          </a:prstGeom>
          <a:noFill/>
          <a:ln w="9360">
            <a:solidFill>
              <a:srgbClr val="002060"/>
            </a:solidFill>
            <a:miter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1200">
                <a:solidFill>
                  <a:srgbClr val="002060"/>
                </a:solidFill>
                <a:latin typeface="Arial"/>
              </a:rPr>
              <a:t>Secretaria de Aviação Civil da Presidência da República </a:t>
            </a:r>
            <a:endParaRPr/>
          </a:p>
        </p:txBody>
      </p:sp>
      <p:sp>
        <p:nvSpPr>
          <p:cNvPr id="445" name="CustomShape 5"/>
          <p:cNvSpPr/>
          <p:nvPr/>
        </p:nvSpPr>
        <p:spPr>
          <a:xfrm>
            <a:off x="155520" y="-623880"/>
            <a:ext cx="1428480" cy="1304640"/>
          </a:xfrm>
          <a:prstGeom prst="rect">
            <a:avLst/>
          </a:prstGeom>
          <a:noFill/>
          <a:ln>
            <a:noFill/>
          </a:ln>
        </p:spPr>
      </p:sp>
      <p:pic>
        <p:nvPicPr>
          <p:cNvPr id="446" name="Picture 37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7354800" y="3665520"/>
            <a:ext cx="1088640" cy="1001520"/>
          </a:xfrm>
          <a:prstGeom prst="rect">
            <a:avLst/>
          </a:prstGeom>
          <a:ln>
            <a:noFill/>
          </a:ln>
        </p:spPr>
      </p:pic>
      <p:pic>
        <p:nvPicPr>
          <p:cNvPr id="447" name="Picture 38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306360" y="5049720"/>
            <a:ext cx="2553840" cy="361440"/>
          </a:xfrm>
          <a:prstGeom prst="rect">
            <a:avLst/>
          </a:prstGeom>
          <a:ln>
            <a:noFill/>
          </a:ln>
        </p:spPr>
      </p:pic>
      <p:pic>
        <p:nvPicPr>
          <p:cNvPr id="448" name="Picture 39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7251840" y="2870280"/>
            <a:ext cx="1294920" cy="704520"/>
          </a:xfrm>
          <a:prstGeom prst="rect">
            <a:avLst/>
          </a:prstGeom>
          <a:ln>
            <a:noFill/>
          </a:ln>
        </p:spPr>
      </p:pic>
      <p:pic>
        <p:nvPicPr>
          <p:cNvPr id="449" name="Picture 30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2725560" y="1109520"/>
            <a:ext cx="1630080" cy="394920"/>
          </a:xfrm>
          <a:prstGeom prst="rect">
            <a:avLst/>
          </a:prstGeom>
          <a:ln>
            <a:noFill/>
          </a:ln>
        </p:spPr>
      </p:pic>
      <p:pic>
        <p:nvPicPr>
          <p:cNvPr id="450" name="Imagem 2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770040" y="5467320"/>
            <a:ext cx="1539360" cy="280800"/>
          </a:xfrm>
          <a:prstGeom prst="rect">
            <a:avLst/>
          </a:prstGeom>
          <a:ln>
            <a:noFill/>
          </a:ln>
        </p:spPr>
      </p:pic>
      <p:pic>
        <p:nvPicPr>
          <p:cNvPr id="451" name="Imagem 3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5251320" y="4975200"/>
            <a:ext cx="1137960" cy="33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Imagem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17280" y="1064520"/>
            <a:ext cx="5508720" cy="4442040"/>
          </a:xfrm>
          <a:prstGeom prst="rect">
            <a:avLst/>
          </a:prstGeom>
          <a:ln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3665160" y="1486080"/>
            <a:ext cx="1725480" cy="4209840"/>
          </a:xfrm>
          <a:prstGeom prst="rect">
            <a:avLst>
              <a:gd name="f0" fmla="val 3600"/>
            </a:avLst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54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Pilares do Portal Único de Comércio Exterior</a:t>
            </a:r>
            <a:endParaRPr/>
          </a:p>
        </p:txBody>
      </p:sp>
    </p:spTree>
  </p:cSld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623520" y="1163880"/>
            <a:ext cx="7543440" cy="479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Metodologia</a:t>
            </a:r>
            <a:r>
              <a:rPr i="1" lang="pt-BR" sz="2400">
                <a:solidFill>
                  <a:srgbClr val="000000"/>
                </a:solidFill>
                <a:latin typeface="Arial"/>
              </a:rPr>
              <a:t>: Business Process Modeling (BPM)</a:t>
            </a:r>
            <a:endParaRPr/>
          </a:p>
          <a:p>
            <a:pPr lvl="1" algn="just">
              <a:lnSpc>
                <a:spcPct val="90000"/>
              </a:lnSpc>
              <a:buSzPct val="128000"/>
              <a:buFont typeface="Wingdings" charset="2"/>
              <a:buChar char=""/>
            </a:pPr>
            <a:r>
              <a:rPr lang="pt-BR" sz="2400">
                <a:solidFill>
                  <a:srgbClr val="000000"/>
                </a:solidFill>
                <a:latin typeface="Arial"/>
              </a:rPr>
              <a:t> </a:t>
            </a:r>
            <a:r>
              <a:rPr lang="pt-BR" sz="2400">
                <a:solidFill>
                  <a:srgbClr val="000000"/>
                </a:solidFill>
                <a:latin typeface="Arial"/>
              </a:rPr>
              <a:t>Mapas AS IS x TO BE;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600">
                <a:solidFill>
                  <a:srgbClr val="000000"/>
                </a:solidFill>
                <a:latin typeface="Arial"/>
              </a:rPr>
              <a:t>Harmonização de dados: </a:t>
            </a:r>
            <a:endParaRPr/>
          </a:p>
          <a:p>
            <a:pPr lvl="1" algn="just">
              <a:lnSpc>
                <a:spcPct val="100000"/>
              </a:lnSpc>
              <a:buSzPct val="128000"/>
              <a:buFont typeface="Wingdings" charset="2"/>
              <a:buChar char=""/>
            </a:pPr>
            <a:r>
              <a:rPr lang="pt-BR" sz="2400">
                <a:solidFill>
                  <a:srgbClr val="000000"/>
                </a:solidFill>
                <a:latin typeface="Arial"/>
              </a:rPr>
              <a:t>Banco de dados único, evitando a prestação redundante de informações por privados</a:t>
            </a:r>
            <a:endParaRPr/>
          </a:p>
          <a:p>
            <a:pPr lvl="1" algn="just">
              <a:lnSpc>
                <a:spcPct val="100000"/>
              </a:lnSpc>
              <a:buSzPct val="128000"/>
              <a:buFont typeface="Wingdings" charset="2"/>
              <a:buChar char=""/>
            </a:pPr>
            <a:r>
              <a:rPr lang="pt-BR" sz="2400">
                <a:solidFill>
                  <a:srgbClr val="000000"/>
                </a:solidFill>
                <a:latin typeface="Arial"/>
              </a:rPr>
              <a:t>Base internacionalmente harmonizada – passo para interoperabilidade futura</a:t>
            </a:r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Redesenho de processos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307800" y="-944640"/>
            <a:ext cx="8286480" cy="2285640"/>
          </a:xfrm>
          <a:prstGeom prst="rect">
            <a:avLst/>
          </a:prstGeom>
          <a:noFill/>
          <a:ln>
            <a:noFill/>
          </a:ln>
        </p:spPr>
      </p:sp>
      <p:pic>
        <p:nvPicPr>
          <p:cNvPr id="45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4480" y="2289240"/>
            <a:ext cx="3458520" cy="2953080"/>
          </a:xfrm>
          <a:prstGeom prst="rect">
            <a:avLst/>
          </a:prstGeom>
          <a:ln>
            <a:noFill/>
          </a:ln>
        </p:spPr>
      </p:pic>
      <p:pic>
        <p:nvPicPr>
          <p:cNvPr id="459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21760" y="2289240"/>
            <a:ext cx="4029840" cy="2953080"/>
          </a:xfrm>
          <a:prstGeom prst="rect">
            <a:avLst/>
          </a:prstGeom>
          <a:ln w="76320">
            <a:solidFill>
              <a:srgbClr val="000000"/>
            </a:solidFill>
            <a:miter/>
          </a:ln>
        </p:spPr>
      </p:pic>
      <p:sp>
        <p:nvSpPr>
          <p:cNvPr id="460" name="CustomShape 2"/>
          <p:cNvSpPr/>
          <p:nvPr/>
        </p:nvSpPr>
        <p:spPr>
          <a:xfrm>
            <a:off x="3871080" y="3309480"/>
            <a:ext cx="974880" cy="91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560">
            <a:solidFill>
              <a:srgbClr val="ff0000"/>
            </a:solidFill>
            <a:round/>
          </a:ln>
        </p:spPr>
      </p:sp>
      <p:sp>
        <p:nvSpPr>
          <p:cNvPr id="461" name="CustomShape 3"/>
          <p:cNvSpPr/>
          <p:nvPr/>
        </p:nvSpPr>
        <p:spPr>
          <a:xfrm>
            <a:off x="1333440" y="1639800"/>
            <a:ext cx="20721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As Is</a:t>
            </a:r>
            <a:endParaRPr/>
          </a:p>
        </p:txBody>
      </p:sp>
      <p:sp>
        <p:nvSpPr>
          <p:cNvPr id="462" name="CustomShape 4"/>
          <p:cNvSpPr/>
          <p:nvPr/>
        </p:nvSpPr>
        <p:spPr>
          <a:xfrm>
            <a:off x="5700600" y="1639800"/>
            <a:ext cx="20721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Arial"/>
              </a:rPr>
              <a:t>To Be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0" y="125280"/>
            <a:ext cx="86331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Redesenho dos Processos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155520" y="-1096920"/>
            <a:ext cx="8286480" cy="228564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CustomShape 3"/>
          <p:cNvSpPr/>
          <p:nvPr/>
        </p:nvSpPr>
        <p:spPr>
          <a:xfrm>
            <a:off x="307800" y="-944640"/>
            <a:ext cx="8286480" cy="2285640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CustomShape 4"/>
          <p:cNvSpPr/>
          <p:nvPr/>
        </p:nvSpPr>
        <p:spPr>
          <a:xfrm>
            <a:off x="577800" y="1024920"/>
            <a:ext cx="2099880" cy="1500120"/>
          </a:xfrm>
          <a:prstGeom prst="rect">
            <a:avLst/>
          </a:prstGeom>
          <a:solidFill>
            <a:srgbClr val="c0504d"/>
          </a:solidFill>
          <a:ln w="38160">
            <a:solidFill>
              <a:srgbClr val="ffffff"/>
            </a:solidFill>
            <a:round/>
          </a:ln>
        </p:spPr>
        <p:txBody>
          <a:bodyPr lIns="93600" rIns="93600" tIns="93600" bIns="9360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Mapeamento de Processos</a:t>
            </a:r>
            <a:endParaRPr/>
          </a:p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Setor Privado</a:t>
            </a:r>
            <a:endParaRPr/>
          </a:p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Procomex</a:t>
            </a:r>
            <a:endParaRPr/>
          </a:p>
        </p:txBody>
      </p:sp>
      <p:sp>
        <p:nvSpPr>
          <p:cNvPr id="467" name="CustomShape 5"/>
          <p:cNvSpPr/>
          <p:nvPr/>
        </p:nvSpPr>
        <p:spPr>
          <a:xfrm rot="16596000">
            <a:off x="3011760" y="1346400"/>
            <a:ext cx="459000" cy="94068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68" name="CustomShape 6"/>
          <p:cNvSpPr/>
          <p:nvPr/>
        </p:nvSpPr>
        <p:spPr>
          <a:xfrm>
            <a:off x="577800" y="2717280"/>
            <a:ext cx="2120760" cy="1220040"/>
          </a:xfrm>
          <a:prstGeom prst="rect">
            <a:avLst/>
          </a:prstGeom>
          <a:solidFill>
            <a:srgbClr val="c0504d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Mapeamento de Processos</a:t>
            </a:r>
            <a:endParaRPr/>
          </a:p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Governo</a:t>
            </a:r>
            <a:endParaRPr/>
          </a:p>
        </p:txBody>
      </p:sp>
      <p:sp>
        <p:nvSpPr>
          <p:cNvPr id="469" name="CustomShape 7"/>
          <p:cNvSpPr/>
          <p:nvPr/>
        </p:nvSpPr>
        <p:spPr>
          <a:xfrm rot="20106000">
            <a:off x="2732040" y="2393640"/>
            <a:ext cx="995400" cy="45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70" name="CustomShape 8"/>
          <p:cNvSpPr/>
          <p:nvPr/>
        </p:nvSpPr>
        <p:spPr>
          <a:xfrm>
            <a:off x="3778200" y="1132920"/>
            <a:ext cx="2180520" cy="1366560"/>
          </a:xfrm>
          <a:prstGeom prst="rect">
            <a:avLst/>
          </a:prstGeom>
          <a:solidFill>
            <a:srgbClr val="f79646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Análise dos processos atuais</a:t>
            </a:r>
            <a:endParaRPr/>
          </a:p>
        </p:txBody>
      </p:sp>
      <p:sp>
        <p:nvSpPr>
          <p:cNvPr id="471" name="CustomShape 9"/>
          <p:cNvSpPr/>
          <p:nvPr/>
        </p:nvSpPr>
        <p:spPr>
          <a:xfrm rot="13200">
            <a:off x="5997960" y="1751040"/>
            <a:ext cx="531720" cy="45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72" name="CustomShape 10"/>
          <p:cNvSpPr/>
          <p:nvPr/>
        </p:nvSpPr>
        <p:spPr>
          <a:xfrm>
            <a:off x="6531480" y="1153080"/>
            <a:ext cx="2101680" cy="1377720"/>
          </a:xfrm>
          <a:prstGeom prst="rect">
            <a:avLst/>
          </a:prstGeom>
          <a:solidFill>
            <a:srgbClr val="4f81bd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Proposta de Novo Processo</a:t>
            </a:r>
            <a:endParaRPr/>
          </a:p>
        </p:txBody>
      </p:sp>
      <p:sp>
        <p:nvSpPr>
          <p:cNvPr id="473" name="CustomShape 11"/>
          <p:cNvSpPr/>
          <p:nvPr/>
        </p:nvSpPr>
        <p:spPr>
          <a:xfrm>
            <a:off x="7377120" y="2623320"/>
            <a:ext cx="459000" cy="29484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74" name="CustomShape 12"/>
          <p:cNvSpPr/>
          <p:nvPr/>
        </p:nvSpPr>
        <p:spPr>
          <a:xfrm>
            <a:off x="6627600" y="2970720"/>
            <a:ext cx="2005560" cy="1256040"/>
          </a:xfrm>
          <a:prstGeom prst="rect">
            <a:avLst/>
          </a:prstGeom>
          <a:solidFill>
            <a:srgbClr val="8064a2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Discussão da Proposta</a:t>
            </a:r>
            <a:endParaRPr/>
          </a:p>
        </p:txBody>
      </p:sp>
      <p:sp>
        <p:nvSpPr>
          <p:cNvPr id="475" name="CustomShape 13"/>
          <p:cNvSpPr/>
          <p:nvPr/>
        </p:nvSpPr>
        <p:spPr>
          <a:xfrm rot="38400">
            <a:off x="5750640" y="3474000"/>
            <a:ext cx="769320" cy="45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76" name="CustomShape 14"/>
          <p:cNvSpPr/>
          <p:nvPr/>
        </p:nvSpPr>
        <p:spPr>
          <a:xfrm>
            <a:off x="3520080" y="2979000"/>
            <a:ext cx="2230560" cy="1355400"/>
          </a:xfrm>
          <a:prstGeom prst="rect">
            <a:avLst/>
          </a:prstGeom>
          <a:solidFill>
            <a:srgbClr val="9bbb59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Aprovação da Proposta</a:t>
            </a:r>
            <a:endParaRPr/>
          </a:p>
        </p:txBody>
      </p:sp>
      <p:sp>
        <p:nvSpPr>
          <p:cNvPr id="477" name="CustomShape 15"/>
          <p:cNvSpPr/>
          <p:nvPr/>
        </p:nvSpPr>
        <p:spPr>
          <a:xfrm rot="19467600">
            <a:off x="3269880" y="4712760"/>
            <a:ext cx="1129680" cy="45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78" name="CustomShape 16"/>
          <p:cNvSpPr/>
          <p:nvPr/>
        </p:nvSpPr>
        <p:spPr>
          <a:xfrm>
            <a:off x="990720" y="4287240"/>
            <a:ext cx="2215440" cy="1346400"/>
          </a:xfrm>
          <a:prstGeom prst="rect">
            <a:avLst/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Desenvolvimento do Sistema</a:t>
            </a:r>
            <a:endParaRPr/>
          </a:p>
        </p:txBody>
      </p:sp>
      <p:sp>
        <p:nvSpPr>
          <p:cNvPr id="479" name="CustomShape 17"/>
          <p:cNvSpPr/>
          <p:nvPr/>
        </p:nvSpPr>
        <p:spPr>
          <a:xfrm rot="2200800">
            <a:off x="5019480" y="4730760"/>
            <a:ext cx="1086480" cy="45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480" name="CustomShape 18"/>
          <p:cNvSpPr/>
          <p:nvPr/>
        </p:nvSpPr>
        <p:spPr>
          <a:xfrm>
            <a:off x="6116040" y="4379040"/>
            <a:ext cx="2143800" cy="1305360"/>
          </a:xfrm>
          <a:prstGeom prst="rect">
            <a:avLst/>
          </a:prstGeom>
          <a:solidFill>
            <a:srgbClr val="4bacc6"/>
          </a:solidFill>
          <a:ln w="38160">
            <a:solidFill>
              <a:srgbClr val="ffffff"/>
            </a:solidFill>
            <a:round/>
          </a:ln>
        </p:spPr>
        <p:txBody>
          <a:bodyPr lIns="101160" rIns="101160" tIns="101160" bIns="101160" anchor="ctr"/>
          <a:p>
            <a:pPr algn="ctr">
              <a:lnSpc>
                <a:spcPct val="90000"/>
              </a:lnSpc>
            </a:pPr>
            <a:r>
              <a:rPr b="1" lang="pt-BR" sz="2000">
                <a:solidFill>
                  <a:srgbClr val="ffffff"/>
                </a:solidFill>
                <a:latin typeface="Calibri"/>
              </a:rPr>
              <a:t>Adequação da Regulamentação 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m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17280" y="1064520"/>
            <a:ext cx="5508720" cy="4442040"/>
          </a:xfrm>
          <a:prstGeom prst="rect">
            <a:avLst/>
          </a:prstGeom>
          <a:ln>
            <a:noFill/>
          </a:ln>
        </p:spPr>
      </p:pic>
      <p:sp>
        <p:nvSpPr>
          <p:cNvPr id="482" name="CustomShape 1"/>
          <p:cNvSpPr/>
          <p:nvPr/>
        </p:nvSpPr>
        <p:spPr>
          <a:xfrm>
            <a:off x="5551200" y="1486080"/>
            <a:ext cx="1725480" cy="4209840"/>
          </a:xfrm>
          <a:prstGeom prst="rect">
            <a:avLst>
              <a:gd name="f0" fmla="val 3600"/>
            </a:avLst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83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Pilares do Portal Único de Comércio Exterior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4" dur="2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623520" y="1163880"/>
            <a:ext cx="7543440" cy="479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Emprego de recursos tecnológicos modernos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Documentos eletrônicos e digitais. 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Recepção de dados em lote por Web Service. 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Uso de padrões internacionais de dados.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Acesso de qualquer lugar pela Internet.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Automatização de processos, reduzindo a intervenção humana.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Certificação e assinaturas digitais.</a:t>
            </a:r>
            <a:endParaRPr/>
          </a:p>
          <a:p>
            <a:pPr algn="just">
              <a:lnSpc>
                <a:spcPct val="9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Desenvolvimento do sistema: SERPRO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Tecnologia da informação</a:t>
            </a:r>
            <a:endParaRPr/>
          </a:p>
        </p:txBody>
      </p:sp>
      <p:pic>
        <p:nvPicPr>
          <p:cNvPr id="486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43120" y="5157000"/>
            <a:ext cx="2316240" cy="63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6" dur="indefinite" restart="never" nodeType="tmRoot">
          <p:childTnLst>
            <p:seq>
              <p:cTn id="8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2862000" y="182520"/>
            <a:ext cx="6134040" cy="612720"/>
          </a:xfrm>
          <a:prstGeom prst="rect">
            <a:avLst/>
          </a:prstGeom>
        </p:spPr>
        <p:txBody>
          <a:bodyPr/>
          <a:p>
            <a:pPr algn="r">
              <a:lnSpc>
                <a:spcPct val="95000"/>
              </a:lnSpc>
            </a:pPr>
            <a:r>
              <a:rPr b="1" lang="en-US" sz="2800">
                <a:solidFill>
                  <a:srgbClr val="006600"/>
                </a:solidFill>
                <a:latin typeface="Tahoma"/>
                <a:ea typeface="Tahoma"/>
              </a:rPr>
              <a:t>Antes e Depois do Portal Único </a:t>
            </a:r>
            <a:endParaRPr/>
          </a:p>
        </p:txBody>
      </p:sp>
      <p:pic>
        <p:nvPicPr>
          <p:cNvPr id="488" name="Tabela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0160" y="1508040"/>
            <a:ext cx="8312400" cy="393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8" dur="indefinite" restart="never" nodeType="tmRoot">
          <p:childTnLst>
            <p:seq>
              <p:cTn id="8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O Início</a:t>
            </a: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716400" y="2316600"/>
            <a:ext cx="8076240" cy="3002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2729">
                <a:solidFill>
                  <a:srgbClr val="006600"/>
                </a:solidFill>
                <a:latin typeface="Calibri"/>
              </a:rPr>
              <a:t>Instituído pelo Decreto nº 660, de 25 de setembro de 1992: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729">
                <a:solidFill>
                  <a:srgbClr val="006600"/>
                </a:solidFill>
                <a:latin typeface="Calibri"/>
              </a:rPr>
              <a:t>“</a:t>
            </a:r>
            <a:r>
              <a:rPr b="1" lang="pt-BR" sz="2729">
                <a:solidFill>
                  <a:srgbClr val="006600"/>
                </a:solidFill>
                <a:latin typeface="Calibri"/>
              </a:rPr>
              <a:t>O SISCOMEX é o instrumento administrativo que integra as atividades de registro, acompanhamento e controle das operações de comércio exterior, mediante fluxo único, computadorizado, de informações.”</a:t>
            </a:r>
            <a:endParaRPr/>
          </a:p>
        </p:txBody>
      </p:sp>
      <p:pic>
        <p:nvPicPr>
          <p:cNvPr id="28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6400" y="963720"/>
            <a:ext cx="4037760" cy="117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01600" y="3443760"/>
            <a:ext cx="2238840" cy="865800"/>
          </a:xfrm>
          <a:prstGeom prst="rect">
            <a:avLst/>
          </a:prstGeom>
          <a:ln w="190440">
            <a:solidFill>
              <a:srgbClr val="c8c6bd"/>
            </a:solidFill>
            <a:round/>
          </a:ln>
        </p:spPr>
      </p:pic>
      <p:pic>
        <p:nvPicPr>
          <p:cNvPr id="490" name="Picture 1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720" y="4518000"/>
            <a:ext cx="1439640" cy="1304640"/>
          </a:xfrm>
          <a:prstGeom prst="rect">
            <a:avLst/>
          </a:prstGeom>
          <a:ln>
            <a:noFill/>
          </a:ln>
        </p:spPr>
      </p:pic>
      <p:sp>
        <p:nvSpPr>
          <p:cNvPr id="491" name="CustomShape 1"/>
          <p:cNvSpPr/>
          <p:nvPr/>
        </p:nvSpPr>
        <p:spPr>
          <a:xfrm>
            <a:off x="6694560" y="4745880"/>
            <a:ext cx="896760" cy="30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>
                <a:solidFill>
                  <a:srgbClr val="000000"/>
                </a:solidFill>
                <a:latin typeface="Tahoma"/>
              </a:rPr>
              <a:t>Carga B</a:t>
            </a:r>
            <a:endParaRPr/>
          </a:p>
        </p:txBody>
      </p:sp>
      <p:sp>
        <p:nvSpPr>
          <p:cNvPr id="492" name="CustomShape 2"/>
          <p:cNvSpPr/>
          <p:nvPr/>
        </p:nvSpPr>
        <p:spPr>
          <a:xfrm>
            <a:off x="290520" y="1017720"/>
            <a:ext cx="312228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000">
                <a:solidFill>
                  <a:srgbClr val="003300"/>
                </a:solidFill>
                <a:latin typeface="Tahoma"/>
              </a:rPr>
              <a:t>1) Etapa </a:t>
            </a:r>
            <a:r>
              <a:rPr b="1" lang="pt-BR" sz="2000">
                <a:solidFill>
                  <a:srgbClr val="003300"/>
                </a:solidFill>
                <a:latin typeface="Tahoma"/>
              </a:rPr>
              <a:t>Administrativa</a:t>
            </a:r>
            <a:endParaRPr/>
          </a:p>
        </p:txBody>
      </p:sp>
      <p:sp>
        <p:nvSpPr>
          <p:cNvPr id="493" name="CustomShape 3"/>
          <p:cNvSpPr/>
          <p:nvPr/>
        </p:nvSpPr>
        <p:spPr>
          <a:xfrm>
            <a:off x="3821040" y="1017720"/>
            <a:ext cx="52923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3300"/>
                </a:solidFill>
                <a:latin typeface="Tahoma"/>
              </a:rPr>
              <a:t>2) Etapa de </a:t>
            </a:r>
            <a:r>
              <a:rPr b="1" lang="pt-BR" sz="2000">
                <a:solidFill>
                  <a:srgbClr val="003300"/>
                </a:solidFill>
                <a:latin typeface="Tahoma"/>
              </a:rPr>
              <a:t>Controle Físico</a:t>
            </a:r>
            <a:r>
              <a:rPr lang="pt-BR" sz="2000">
                <a:solidFill>
                  <a:srgbClr val="003300"/>
                </a:solidFill>
                <a:latin typeface="Tahoma"/>
              </a:rPr>
              <a:t> da Mercadoria</a:t>
            </a:r>
            <a:endParaRPr/>
          </a:p>
        </p:txBody>
      </p:sp>
      <p:pic>
        <p:nvPicPr>
          <p:cNvPr id="494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796160" y="1668600"/>
            <a:ext cx="885600" cy="887040"/>
          </a:xfrm>
          <a:prstGeom prst="rect">
            <a:avLst/>
          </a:prstGeom>
          <a:ln>
            <a:noFill/>
          </a:ln>
        </p:spPr>
      </p:pic>
      <p:sp>
        <p:nvSpPr>
          <p:cNvPr id="495" name="Line 4"/>
          <p:cNvSpPr/>
          <p:nvPr/>
        </p:nvSpPr>
        <p:spPr>
          <a:xfrm>
            <a:off x="290160" y="1447560"/>
            <a:ext cx="8534520" cy="0"/>
          </a:xfrm>
          <a:prstGeom prst="line">
            <a:avLst/>
          </a:prstGeom>
          <a:ln w="57240">
            <a:solidFill>
              <a:srgbClr val="003300"/>
            </a:solidFill>
            <a:round/>
          </a:ln>
        </p:spPr>
      </p:sp>
      <p:pic>
        <p:nvPicPr>
          <p:cNvPr id="496" name="Picture 3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626320" y="1595520"/>
            <a:ext cx="458280" cy="460080"/>
          </a:xfrm>
          <a:prstGeom prst="rect">
            <a:avLst/>
          </a:prstGeom>
          <a:ln>
            <a:noFill/>
          </a:ln>
        </p:spPr>
      </p:pic>
      <p:pic>
        <p:nvPicPr>
          <p:cNvPr id="497" name="Picture 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87480" y="1733400"/>
            <a:ext cx="1150560" cy="914040"/>
          </a:xfrm>
          <a:prstGeom prst="rect">
            <a:avLst/>
          </a:prstGeom>
          <a:ln>
            <a:noFill/>
          </a:ln>
        </p:spPr>
      </p:pic>
      <p:pic>
        <p:nvPicPr>
          <p:cNvPr id="498" name="Picture 37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831960" y="1643040"/>
            <a:ext cx="460080" cy="460080"/>
          </a:xfrm>
          <a:prstGeom prst="rect">
            <a:avLst/>
          </a:prstGeom>
          <a:ln>
            <a:noFill/>
          </a:ln>
        </p:spPr>
      </p:pic>
      <p:sp>
        <p:nvSpPr>
          <p:cNvPr id="499" name="CustomShape 5"/>
          <p:cNvSpPr/>
          <p:nvPr/>
        </p:nvSpPr>
        <p:spPr>
          <a:xfrm>
            <a:off x="983160" y="4509000"/>
            <a:ext cx="149040" cy="153720"/>
          </a:xfrm>
          <a:prstGeom prst="ellipse">
            <a:avLst/>
          </a:prstGeom>
          <a:gradFill>
            <a:gsLst>
              <a:gs pos="0">
                <a:srgbClr val="007800"/>
              </a:gs>
              <a:gs pos="100000">
                <a:srgbClr val="00cc00"/>
              </a:gs>
            </a:gsLst>
            <a:path path="circle"/>
          </a:gradFill>
          <a:ln w="15840">
            <a:noFill/>
          </a:ln>
        </p:spPr>
      </p:sp>
      <p:sp>
        <p:nvSpPr>
          <p:cNvPr id="500" name="CustomShape 6"/>
          <p:cNvSpPr/>
          <p:nvPr/>
        </p:nvSpPr>
        <p:spPr>
          <a:xfrm>
            <a:off x="2574360" y="4529520"/>
            <a:ext cx="149040" cy="153720"/>
          </a:xfrm>
          <a:prstGeom prst="ellipse">
            <a:avLst/>
          </a:prstGeom>
          <a:gradFill>
            <a:gsLst>
              <a:gs pos="0">
                <a:srgbClr val="000097"/>
              </a:gs>
              <a:gs pos="100000">
                <a:srgbClr val="0000ff"/>
              </a:gs>
            </a:gsLst>
            <a:path path="circle"/>
          </a:gradFill>
          <a:ln w="15840">
            <a:noFill/>
          </a:ln>
        </p:spPr>
      </p:sp>
      <p:pic>
        <p:nvPicPr>
          <p:cNvPr id="501" name="Picture 51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645000" y="3262320"/>
            <a:ext cx="1409400" cy="1561680"/>
          </a:xfrm>
          <a:prstGeom prst="rect">
            <a:avLst/>
          </a:prstGeom>
          <a:ln>
            <a:noFill/>
          </a:ln>
        </p:spPr>
      </p:pic>
      <p:sp>
        <p:nvSpPr>
          <p:cNvPr id="502" name="CustomShape 7"/>
          <p:cNvSpPr/>
          <p:nvPr/>
        </p:nvSpPr>
        <p:spPr>
          <a:xfrm>
            <a:off x="3763800" y="3551400"/>
            <a:ext cx="1174320" cy="69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pt-BR" sz="1600">
                <a:solidFill>
                  <a:srgbClr val="000000"/>
                </a:solidFill>
                <a:latin typeface="Tahoma"/>
                <a:ea typeface="Tahoma"/>
              </a:rPr>
              <a:t>BASE DE DADOS</a:t>
            </a:r>
            <a:endParaRPr/>
          </a:p>
        </p:txBody>
      </p:sp>
      <p:sp>
        <p:nvSpPr>
          <p:cNvPr id="503" name="Line 8"/>
          <p:cNvSpPr/>
          <p:nvPr/>
        </p:nvSpPr>
        <p:spPr>
          <a:xfrm flipH="1" flipV="1">
            <a:off x="728640" y="2739960"/>
            <a:ext cx="3589200" cy="69984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sp>
        <p:nvSpPr>
          <p:cNvPr id="504" name="Line 9"/>
          <p:cNvSpPr/>
          <p:nvPr/>
        </p:nvSpPr>
        <p:spPr>
          <a:xfrm flipH="1" flipV="1">
            <a:off x="1922400" y="2598480"/>
            <a:ext cx="2427120" cy="84132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sp>
        <p:nvSpPr>
          <p:cNvPr id="505" name="Line 10"/>
          <p:cNvSpPr/>
          <p:nvPr/>
        </p:nvSpPr>
        <p:spPr>
          <a:xfrm flipH="1" flipV="1">
            <a:off x="2346120" y="2406600"/>
            <a:ext cx="1971720" cy="103320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sp>
        <p:nvSpPr>
          <p:cNvPr id="506" name="Line 11"/>
          <p:cNvSpPr/>
          <p:nvPr/>
        </p:nvSpPr>
        <p:spPr>
          <a:xfrm flipV="1">
            <a:off x="4317840" y="2511360"/>
            <a:ext cx="2414520" cy="91260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sp>
        <p:nvSpPr>
          <p:cNvPr id="507" name="Line 12"/>
          <p:cNvSpPr/>
          <p:nvPr/>
        </p:nvSpPr>
        <p:spPr>
          <a:xfrm flipV="1">
            <a:off x="4349520" y="2555640"/>
            <a:ext cx="3889440" cy="88416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sp>
        <p:nvSpPr>
          <p:cNvPr id="508" name="Line 13"/>
          <p:cNvSpPr/>
          <p:nvPr/>
        </p:nvSpPr>
        <p:spPr>
          <a:xfrm flipV="1">
            <a:off x="4317840" y="2584440"/>
            <a:ext cx="601560" cy="85536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  <p:pic>
        <p:nvPicPr>
          <p:cNvPr id="509" name="Picture 4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623880" y="4684680"/>
            <a:ext cx="1014480" cy="1171080"/>
          </a:xfrm>
          <a:prstGeom prst="rect">
            <a:avLst/>
          </a:prstGeom>
          <a:ln>
            <a:noFill/>
          </a:ln>
        </p:spPr>
      </p:pic>
      <p:sp>
        <p:nvSpPr>
          <p:cNvPr id="510" name="CustomShape 14"/>
          <p:cNvSpPr/>
          <p:nvPr/>
        </p:nvSpPr>
        <p:spPr>
          <a:xfrm>
            <a:off x="658800" y="5508720"/>
            <a:ext cx="1002600" cy="41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>
                <a:solidFill>
                  <a:srgbClr val="006600"/>
                </a:solidFill>
                <a:latin typeface="Tahoma"/>
                <a:ea typeface="Tahoma"/>
              </a:rPr>
              <a:t>Exportador/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050">
                <a:solidFill>
                  <a:srgbClr val="006600"/>
                </a:solidFill>
                <a:latin typeface="Tahoma"/>
                <a:ea typeface="Tahoma"/>
              </a:rPr>
              <a:t>Importador</a:t>
            </a:r>
            <a:endParaRPr/>
          </a:p>
        </p:txBody>
      </p:sp>
      <p:pic>
        <p:nvPicPr>
          <p:cNvPr id="511" name="Picture 4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2114640" y="4718160"/>
            <a:ext cx="1014480" cy="1170360"/>
          </a:xfrm>
          <a:prstGeom prst="rect">
            <a:avLst/>
          </a:prstGeom>
          <a:ln>
            <a:noFill/>
          </a:ln>
        </p:spPr>
      </p:pic>
      <p:sp>
        <p:nvSpPr>
          <p:cNvPr id="512" name="CustomShape 15"/>
          <p:cNvSpPr/>
          <p:nvPr/>
        </p:nvSpPr>
        <p:spPr>
          <a:xfrm>
            <a:off x="1998360" y="5635800"/>
            <a:ext cx="1135080" cy="2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1050">
                <a:solidFill>
                  <a:srgbClr val="0000ff"/>
                </a:solidFill>
                <a:latin typeface="Tahoma"/>
                <a:ea typeface="Tahoma"/>
              </a:rPr>
              <a:t>Transportador</a:t>
            </a:r>
            <a:endParaRPr/>
          </a:p>
        </p:txBody>
      </p:sp>
      <p:sp>
        <p:nvSpPr>
          <p:cNvPr id="513" name="CustomShape 16"/>
          <p:cNvSpPr/>
          <p:nvPr/>
        </p:nvSpPr>
        <p:spPr>
          <a:xfrm>
            <a:off x="5418000" y="3387600"/>
            <a:ext cx="2796840" cy="845640"/>
          </a:xfrm>
          <a:prstGeom prst="rect">
            <a:avLst/>
          </a:prstGeom>
          <a:solidFill>
            <a:srgbClr val="ffffff"/>
          </a:solidFill>
          <a:ln w="38160">
            <a:solidFill>
              <a:srgbClr val="10243e"/>
            </a:solidFill>
            <a:round/>
          </a:ln>
        </p:spPr>
      </p:sp>
      <p:sp>
        <p:nvSpPr>
          <p:cNvPr id="514" name="CustomShape 17"/>
          <p:cNvSpPr/>
          <p:nvPr/>
        </p:nvSpPr>
        <p:spPr>
          <a:xfrm>
            <a:off x="5542560" y="3386160"/>
            <a:ext cx="252576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>
                <a:solidFill>
                  <a:srgbClr val="003300"/>
                </a:solidFill>
                <a:latin typeface="Tahoma"/>
              </a:rPr>
              <a:t>ANÁLISE DE RISCOS</a:t>
            </a:r>
            <a:endParaRPr/>
          </a:p>
        </p:txBody>
      </p:sp>
      <p:pic>
        <p:nvPicPr>
          <p:cNvPr id="515" name="Picture 37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5509440" y="3715920"/>
            <a:ext cx="524520" cy="460080"/>
          </a:xfrm>
          <a:prstGeom prst="rect">
            <a:avLst/>
          </a:prstGeom>
          <a:ln>
            <a:noFill/>
          </a:ln>
        </p:spPr>
      </p:pic>
      <p:sp>
        <p:nvSpPr>
          <p:cNvPr id="516" name="CustomShape 18"/>
          <p:cNvSpPr/>
          <p:nvPr/>
        </p:nvSpPr>
        <p:spPr>
          <a:xfrm>
            <a:off x="6074280" y="3803040"/>
            <a:ext cx="199404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>
                <a:solidFill>
                  <a:srgbClr val="009900"/>
                </a:solidFill>
                <a:latin typeface="Tahoma"/>
              </a:rPr>
              <a:t>Carga A LIBERADA</a:t>
            </a:r>
            <a:endParaRPr/>
          </a:p>
        </p:txBody>
      </p:sp>
      <p:sp>
        <p:nvSpPr>
          <p:cNvPr id="517" name="Line 19"/>
          <p:cNvSpPr/>
          <p:nvPr/>
        </p:nvSpPr>
        <p:spPr>
          <a:xfrm>
            <a:off x="5054400" y="3808080"/>
            <a:ext cx="339840" cy="0"/>
          </a:xfrm>
          <a:prstGeom prst="line">
            <a:avLst/>
          </a:prstGeom>
          <a:ln w="28440">
            <a:solidFill>
              <a:srgbClr val="10243e"/>
            </a:solidFill>
            <a:round/>
            <a:tailEnd len="med" type="arrow" w="med"/>
          </a:ln>
        </p:spPr>
      </p:sp>
      <p:pic>
        <p:nvPicPr>
          <p:cNvPr id="518" name="Picture 16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7662960" y="4548240"/>
            <a:ext cx="1439640" cy="1304640"/>
          </a:xfrm>
          <a:prstGeom prst="rect">
            <a:avLst/>
          </a:prstGeom>
          <a:ln>
            <a:noFill/>
          </a:ln>
        </p:spPr>
      </p:pic>
      <p:sp>
        <p:nvSpPr>
          <p:cNvPr id="519" name="CustomShape 20"/>
          <p:cNvSpPr/>
          <p:nvPr/>
        </p:nvSpPr>
        <p:spPr>
          <a:xfrm>
            <a:off x="7840800" y="4776120"/>
            <a:ext cx="993600" cy="303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>
                <a:solidFill>
                  <a:srgbClr val="000000"/>
                </a:solidFill>
                <a:latin typeface="Tahoma"/>
              </a:rPr>
              <a:t>Carga A</a:t>
            </a:r>
            <a:endParaRPr/>
          </a:p>
        </p:txBody>
      </p:sp>
      <p:sp>
        <p:nvSpPr>
          <p:cNvPr id="520" name="Line 21"/>
          <p:cNvSpPr/>
          <p:nvPr/>
        </p:nvSpPr>
        <p:spPr>
          <a:xfrm>
            <a:off x="6502680" y="5798880"/>
            <a:ext cx="2599920" cy="0"/>
          </a:xfrm>
          <a:prstGeom prst="line">
            <a:avLst/>
          </a:prstGeom>
          <a:ln w="9360">
            <a:noFill/>
          </a:ln>
        </p:spPr>
      </p:sp>
      <p:sp>
        <p:nvSpPr>
          <p:cNvPr id="521" name="Line 22"/>
          <p:cNvSpPr/>
          <p:nvPr/>
        </p:nvSpPr>
        <p:spPr>
          <a:xfrm>
            <a:off x="6513840" y="5870520"/>
            <a:ext cx="2599920" cy="0"/>
          </a:xfrm>
          <a:prstGeom prst="line">
            <a:avLst/>
          </a:prstGeom>
          <a:ln w="9360">
            <a:noFill/>
          </a:ln>
        </p:spPr>
      </p:sp>
      <p:sp>
        <p:nvSpPr>
          <p:cNvPr id="522" name="Line 23"/>
          <p:cNvSpPr/>
          <p:nvPr/>
        </p:nvSpPr>
        <p:spPr>
          <a:xfrm>
            <a:off x="6508080" y="5713200"/>
            <a:ext cx="2599920" cy="0"/>
          </a:xfrm>
          <a:prstGeom prst="line">
            <a:avLst/>
          </a:prstGeom>
          <a:ln w="9360">
            <a:noFill/>
          </a:ln>
        </p:spPr>
      </p:sp>
      <p:sp>
        <p:nvSpPr>
          <p:cNvPr id="523" name="Line 24"/>
          <p:cNvSpPr/>
          <p:nvPr/>
        </p:nvSpPr>
        <p:spPr>
          <a:xfrm>
            <a:off x="6513840" y="5608440"/>
            <a:ext cx="2599920" cy="0"/>
          </a:xfrm>
          <a:prstGeom prst="line">
            <a:avLst/>
          </a:prstGeom>
          <a:ln w="9360">
            <a:noFill/>
          </a:ln>
        </p:spPr>
      </p:sp>
      <p:sp>
        <p:nvSpPr>
          <p:cNvPr id="524" name="Line 25"/>
          <p:cNvSpPr/>
          <p:nvPr/>
        </p:nvSpPr>
        <p:spPr>
          <a:xfrm>
            <a:off x="6508080" y="5475240"/>
            <a:ext cx="2599920" cy="0"/>
          </a:xfrm>
          <a:prstGeom prst="line">
            <a:avLst/>
          </a:prstGeom>
          <a:ln w="9360">
            <a:noFill/>
          </a:ln>
        </p:spPr>
      </p:sp>
      <p:sp>
        <p:nvSpPr>
          <p:cNvPr id="525" name="CustomShape 26"/>
          <p:cNvSpPr/>
          <p:nvPr/>
        </p:nvSpPr>
        <p:spPr>
          <a:xfrm>
            <a:off x="6510240" y="5308560"/>
            <a:ext cx="2599560" cy="630000"/>
          </a:xfrm>
          <a:prstGeom prst="rect">
            <a:avLst/>
          </a:prstGeom>
          <a:solidFill>
            <a:srgbClr val="a6a6a6"/>
          </a:solidFill>
          <a:ln w="12600">
            <a:noFill/>
          </a:ln>
        </p:spPr>
      </p:sp>
      <p:sp>
        <p:nvSpPr>
          <p:cNvPr id="526" name="CustomShape 27"/>
          <p:cNvSpPr/>
          <p:nvPr/>
        </p:nvSpPr>
        <p:spPr>
          <a:xfrm>
            <a:off x="7086600" y="5299200"/>
            <a:ext cx="2057040" cy="65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Calibri"/>
                <a:ea typeface="Tahoma"/>
              </a:rPr>
              <a:t>Área Alfandegada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ffffff"/>
                </a:solidFill>
                <a:latin typeface="Calibri"/>
                <a:ea typeface="Tahoma"/>
              </a:rPr>
              <a:t>no porto</a:t>
            </a:r>
            <a:endParaRPr/>
          </a:p>
        </p:txBody>
      </p:sp>
      <p:pic>
        <p:nvPicPr>
          <p:cNvPr id="527" name="Picture 54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6561000" y="5357880"/>
            <a:ext cx="561600" cy="560160"/>
          </a:xfrm>
          <a:prstGeom prst="rect">
            <a:avLst/>
          </a:prstGeom>
          <a:ln>
            <a:noFill/>
          </a:ln>
        </p:spPr>
      </p:pic>
      <p:sp>
        <p:nvSpPr>
          <p:cNvPr id="528" name="Line 28"/>
          <p:cNvSpPr/>
          <p:nvPr/>
        </p:nvSpPr>
        <p:spPr>
          <a:xfrm flipH="1" flipV="1">
            <a:off x="4411440" y="4717800"/>
            <a:ext cx="2098800" cy="906480"/>
          </a:xfrm>
          <a:prstGeom prst="line">
            <a:avLst/>
          </a:prstGeom>
          <a:ln w="47520">
            <a:solidFill>
              <a:srgbClr val="ff0000"/>
            </a:solidFill>
            <a:custDash>
              <a:ds d="132000" sp="132000"/>
            </a:custDash>
            <a:round/>
          </a:ln>
        </p:spPr>
      </p:sp>
      <p:sp>
        <p:nvSpPr>
          <p:cNvPr id="529" name="CustomShape 29"/>
          <p:cNvSpPr/>
          <p:nvPr/>
        </p:nvSpPr>
        <p:spPr>
          <a:xfrm>
            <a:off x="5418000" y="3389400"/>
            <a:ext cx="2796840" cy="845640"/>
          </a:xfrm>
          <a:prstGeom prst="rect">
            <a:avLst/>
          </a:prstGeom>
          <a:solidFill>
            <a:srgbClr val="ffffff"/>
          </a:solidFill>
          <a:ln w="38160">
            <a:solidFill>
              <a:srgbClr val="10243e"/>
            </a:solidFill>
            <a:round/>
          </a:ln>
        </p:spPr>
      </p:sp>
      <p:sp>
        <p:nvSpPr>
          <p:cNvPr id="530" name="CustomShape 30"/>
          <p:cNvSpPr/>
          <p:nvPr/>
        </p:nvSpPr>
        <p:spPr>
          <a:xfrm>
            <a:off x="5542560" y="3387600"/>
            <a:ext cx="2525760" cy="25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1100">
                <a:solidFill>
                  <a:srgbClr val="003300"/>
                </a:solidFill>
                <a:latin typeface="Tahoma"/>
              </a:rPr>
              <a:t>ANÁLISE DE RISCOS</a:t>
            </a:r>
            <a:endParaRPr/>
          </a:p>
        </p:txBody>
      </p:sp>
      <p:sp>
        <p:nvSpPr>
          <p:cNvPr id="531" name="CustomShape 31"/>
          <p:cNvSpPr/>
          <p:nvPr/>
        </p:nvSpPr>
        <p:spPr>
          <a:xfrm>
            <a:off x="6074280" y="3804480"/>
            <a:ext cx="2183400" cy="27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200">
                <a:solidFill>
                  <a:srgbClr val="ff0000"/>
                </a:solidFill>
                <a:latin typeface="Tahoma"/>
              </a:rPr>
              <a:t>Carga B INSPECIONAR</a:t>
            </a:r>
            <a:endParaRPr/>
          </a:p>
        </p:txBody>
      </p:sp>
      <p:sp>
        <p:nvSpPr>
          <p:cNvPr id="532" name="Line 32"/>
          <p:cNvSpPr/>
          <p:nvPr/>
        </p:nvSpPr>
        <p:spPr>
          <a:xfrm>
            <a:off x="5054400" y="3809880"/>
            <a:ext cx="341280" cy="0"/>
          </a:xfrm>
          <a:prstGeom prst="line">
            <a:avLst/>
          </a:prstGeom>
          <a:ln w="28440">
            <a:solidFill>
              <a:srgbClr val="10243e"/>
            </a:solidFill>
            <a:round/>
            <a:tailEnd len="med" type="arrow" w="med"/>
          </a:ln>
        </p:spPr>
      </p:sp>
      <p:pic>
        <p:nvPicPr>
          <p:cNvPr id="533" name="Picture 55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525640" y="3537720"/>
            <a:ext cx="540720" cy="540720"/>
          </a:xfrm>
          <a:prstGeom prst="rect">
            <a:avLst/>
          </a:prstGeom>
          <a:ln>
            <a:noFill/>
          </a:ln>
        </p:spPr>
      </p:pic>
      <p:sp>
        <p:nvSpPr>
          <p:cNvPr id="534" name="Line 33"/>
          <p:cNvSpPr/>
          <p:nvPr/>
        </p:nvSpPr>
        <p:spPr>
          <a:xfrm flipH="1" flipV="1">
            <a:off x="4411440" y="4717800"/>
            <a:ext cx="2098800" cy="906480"/>
          </a:xfrm>
          <a:prstGeom prst="line">
            <a:avLst/>
          </a:prstGeom>
          <a:ln w="47520">
            <a:solidFill>
              <a:srgbClr val="ff0000"/>
            </a:solidFill>
            <a:custDash>
              <a:ds d="132000" sp="132000"/>
            </a:custDash>
            <a:round/>
          </a:ln>
        </p:spPr>
      </p:sp>
      <p:pic>
        <p:nvPicPr>
          <p:cNvPr id="535" name="Picture 37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8623440" y="2092320"/>
            <a:ext cx="464760" cy="464760"/>
          </a:xfrm>
          <a:prstGeom prst="rect">
            <a:avLst/>
          </a:prstGeom>
          <a:ln>
            <a:noFill/>
          </a:ln>
        </p:spPr>
      </p:pic>
      <p:sp>
        <p:nvSpPr>
          <p:cNvPr id="536" name="CustomShape 34"/>
          <p:cNvSpPr/>
          <p:nvPr/>
        </p:nvSpPr>
        <p:spPr>
          <a:xfrm>
            <a:off x="5359320" y="5213520"/>
            <a:ext cx="331560" cy="547200"/>
          </a:xfrm>
          <a:prstGeom prst="rect">
            <a:avLst/>
          </a:prstGeom>
          <a:solidFill>
            <a:srgbClr val="000000"/>
          </a:solidFill>
          <a:ln w="15840">
            <a:solidFill>
              <a:srgbClr val="376092"/>
            </a:solidFill>
            <a:round/>
          </a:ln>
        </p:spPr>
      </p:sp>
      <p:sp>
        <p:nvSpPr>
          <p:cNvPr id="537" name="CustomShape 35"/>
          <p:cNvSpPr/>
          <p:nvPr/>
        </p:nvSpPr>
        <p:spPr>
          <a:xfrm>
            <a:off x="5415120" y="5508720"/>
            <a:ext cx="256680" cy="234720"/>
          </a:xfrm>
          <a:prstGeom prst="rect">
            <a:avLst/>
          </a:prstGeom>
          <a:solidFill>
            <a:srgbClr val="a6a6a6"/>
          </a:solidFill>
          <a:ln w="12600">
            <a:solidFill>
              <a:srgbClr val="ff0000"/>
            </a:solidFill>
            <a:round/>
          </a:ln>
        </p:spPr>
      </p:sp>
      <p:sp>
        <p:nvSpPr>
          <p:cNvPr id="538" name="CustomShape 36"/>
          <p:cNvSpPr/>
          <p:nvPr/>
        </p:nvSpPr>
        <p:spPr>
          <a:xfrm>
            <a:off x="5416560" y="5391000"/>
            <a:ext cx="256680" cy="155160"/>
          </a:xfrm>
          <a:prstGeom prst="rect">
            <a:avLst/>
          </a:prstGeom>
          <a:solidFill>
            <a:srgbClr val="ffff00"/>
          </a:solidFill>
          <a:ln w="12600">
            <a:solidFill>
              <a:srgbClr val="000000"/>
            </a:solidFill>
            <a:round/>
          </a:ln>
        </p:spPr>
      </p:sp>
      <p:sp>
        <p:nvSpPr>
          <p:cNvPr id="539" name="CustomShape 37"/>
          <p:cNvSpPr/>
          <p:nvPr/>
        </p:nvSpPr>
        <p:spPr>
          <a:xfrm>
            <a:off x="5424480" y="5289480"/>
            <a:ext cx="248760" cy="139320"/>
          </a:xfrm>
          <a:prstGeom prst="rect">
            <a:avLst/>
          </a:prstGeom>
          <a:solidFill>
            <a:srgbClr val="d9d9d9"/>
          </a:solidFill>
          <a:ln w="12600">
            <a:solidFill>
              <a:srgbClr val="000000"/>
            </a:solidFill>
            <a:round/>
          </a:ln>
        </p:spPr>
      </p:sp>
      <p:pic>
        <p:nvPicPr>
          <p:cNvPr id="540" name="Picture 5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4784760" y="5270400"/>
            <a:ext cx="809280" cy="809280"/>
          </a:xfrm>
          <a:prstGeom prst="rect">
            <a:avLst/>
          </a:prstGeom>
          <a:ln>
            <a:noFill/>
          </a:ln>
        </p:spPr>
      </p:pic>
      <p:pic>
        <p:nvPicPr>
          <p:cNvPr id="541" name="Picture 6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6318360" y="1684440"/>
            <a:ext cx="826560" cy="826560"/>
          </a:xfrm>
          <a:prstGeom prst="rect">
            <a:avLst/>
          </a:prstGeom>
          <a:ln>
            <a:noFill/>
          </a:ln>
        </p:spPr>
      </p:pic>
      <p:pic>
        <p:nvPicPr>
          <p:cNvPr id="542" name="Picture 4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4424400" y="1593720"/>
            <a:ext cx="990360" cy="990360"/>
          </a:xfrm>
          <a:prstGeom prst="rect">
            <a:avLst/>
          </a:prstGeom>
          <a:ln>
            <a:noFill/>
          </a:ln>
        </p:spPr>
      </p:pic>
      <p:pic>
        <p:nvPicPr>
          <p:cNvPr id="543" name="Picture 56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7088040" y="2058840"/>
            <a:ext cx="488520" cy="490320"/>
          </a:xfrm>
          <a:prstGeom prst="rect">
            <a:avLst/>
          </a:prstGeom>
          <a:ln>
            <a:noFill/>
          </a:ln>
        </p:spPr>
      </p:pic>
      <p:pic>
        <p:nvPicPr>
          <p:cNvPr id="544" name="Picture 56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5448240" y="2019240"/>
            <a:ext cx="501120" cy="501120"/>
          </a:xfrm>
          <a:prstGeom prst="rect">
            <a:avLst/>
          </a:prstGeom>
          <a:ln>
            <a:noFill/>
          </a:ln>
        </p:spPr>
      </p:pic>
      <p:pic>
        <p:nvPicPr>
          <p:cNvPr id="545" name="Picture 37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7104240" y="1585800"/>
            <a:ext cx="458280" cy="460080"/>
          </a:xfrm>
          <a:prstGeom prst="rect">
            <a:avLst/>
          </a:prstGeom>
          <a:ln>
            <a:noFill/>
          </a:ln>
        </p:spPr>
      </p:pic>
      <p:pic>
        <p:nvPicPr>
          <p:cNvPr id="546" name="Picture 37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5472000" y="1557360"/>
            <a:ext cx="458280" cy="460080"/>
          </a:xfrm>
          <a:prstGeom prst="rect">
            <a:avLst/>
          </a:prstGeom>
          <a:ln>
            <a:noFill/>
          </a:ln>
        </p:spPr>
      </p:pic>
      <p:sp>
        <p:nvSpPr>
          <p:cNvPr id="547" name="CustomShape 38"/>
          <p:cNvSpPr/>
          <p:nvPr/>
        </p:nvSpPr>
        <p:spPr>
          <a:xfrm>
            <a:off x="5785560" y="4179240"/>
            <a:ext cx="2012760" cy="5169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Arial"/>
              </a:rPr>
              <a:t>LIBERADA</a:t>
            </a:r>
            <a:endParaRPr/>
          </a:p>
        </p:txBody>
      </p:sp>
      <p:sp>
        <p:nvSpPr>
          <p:cNvPr id="548" name="CustomShape 39"/>
          <p:cNvSpPr/>
          <p:nvPr/>
        </p:nvSpPr>
        <p:spPr>
          <a:xfrm>
            <a:off x="3065400" y="125280"/>
            <a:ext cx="6001920" cy="51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95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Conceito dos Novos Processos</a:t>
            </a:r>
            <a:endParaRPr/>
          </a:p>
        </p:txBody>
      </p:sp>
      <p:pic>
        <p:nvPicPr>
          <p:cNvPr id="549" name="Picture 97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1425600" y="1717560"/>
            <a:ext cx="1133280" cy="837720"/>
          </a:xfrm>
          <a:prstGeom prst="rect">
            <a:avLst/>
          </a:prstGeom>
          <a:ln>
            <a:noFill/>
          </a:ln>
        </p:spPr>
      </p:pic>
      <p:pic>
        <p:nvPicPr>
          <p:cNvPr id="550" name="Picture 37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2282760" y="1643040"/>
            <a:ext cx="460080" cy="460080"/>
          </a:xfrm>
          <a:prstGeom prst="rect">
            <a:avLst/>
          </a:prstGeom>
          <a:ln>
            <a:noFill/>
          </a:ln>
        </p:spPr>
      </p:pic>
      <p:pic>
        <p:nvPicPr>
          <p:cNvPr id="551" name="Picture 4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3103560" y="1717560"/>
            <a:ext cx="1109160" cy="603000"/>
          </a:xfrm>
          <a:prstGeom prst="rect">
            <a:avLst/>
          </a:prstGeom>
          <a:ln>
            <a:noFill/>
          </a:ln>
        </p:spPr>
      </p:pic>
      <p:sp>
        <p:nvSpPr>
          <p:cNvPr id="552" name="Line 40"/>
          <p:cNvSpPr/>
          <p:nvPr/>
        </p:nvSpPr>
        <p:spPr>
          <a:xfrm flipH="1" flipV="1">
            <a:off x="3659040" y="2320920"/>
            <a:ext cx="690480" cy="1103040"/>
          </a:xfrm>
          <a:prstGeom prst="line">
            <a:avLst/>
          </a:prstGeom>
          <a:ln w="28440">
            <a:solidFill>
              <a:srgbClr val="006600"/>
            </a:solidFill>
            <a:custDash>
              <a:ds d="79000" sp="79000"/>
            </a:custDash>
            <a:round/>
          </a:ln>
        </p:spPr>
      </p:sp>
    </p:spTree>
  </p:cSld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nodeType="clickEffect" fill="hold">
                      <p:stCondLst>
                        <p:cond delay="0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0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0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nodeType="with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118" nodeType="afterEffect" fill="hold">
                            <p:stCondLst>
                              <p:cond delay="8100"/>
                            </p:stCondLst>
                            <p:childTnLst>
                              <p:par>
                                <p:cTn id="119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2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nodeType="afterEffect" fill="hold">
                            <p:stCondLst>
                              <p:cond delay="8600"/>
                            </p:stCondLst>
                            <p:childTnLst>
                              <p:par>
                                <p:cTn id="123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2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nodeType="afterEffect" fill="hold">
                            <p:stCondLst>
                              <p:cond delay="9100"/>
                            </p:stCondLst>
                            <p:childTnLst>
                              <p:par>
                                <p:cTn id="12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9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nodeType="afterEffect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4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36" dur="1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700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40" dur="10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500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144" dur="1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530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nodeType="afterEffect" fill="hold">
                            <p:stCondLst>
                              <p:cond delay="15100"/>
                            </p:stCondLst>
                            <p:childTnLst>
                              <p:par>
                                <p:cTn id="14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nodeType="afterEffect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nodeType="clickEffect" fill="hold">
                      <p:stCondLst>
                        <p:cond delay="indefinite"/>
                      </p:stCondLst>
                      <p:childTnLst>
                        <p:par>
                          <p:cTn id="1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12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2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nodeType="afterEffect" fill="hold">
                            <p:stCondLst>
                              <p:cond delay="1200"/>
                            </p:stCondLst>
                            <p:childTnLst>
                              <p:par>
                                <p:cTn id="161" nodeType="after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2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" dur="2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8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0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880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10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88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40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2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70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nodeType="withEffect" fill="hold" presetClass="exit" presetID="1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9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xit" presetID="1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9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nodeType="afterEffect" fill="hold">
                            <p:stCondLst>
                              <p:cond delay="5700"/>
                            </p:stCondLst>
                            <p:childTnLst>
                              <p:par>
                                <p:cTn id="201" nodeType="after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3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3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nodeType="afterEffect" fill="hold">
                            <p:stCondLst>
                              <p:cond delay="8700"/>
                            </p:stCondLst>
                            <p:childTnLst>
                              <p:par>
                                <p:cTn id="20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nodeType="afterEffect" fill="hold">
                            <p:stCondLst>
                              <p:cond delay="9200"/>
                            </p:stCondLst>
                            <p:childTnLst>
                              <p:par>
                                <p:cTn id="2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nodeType="afterEffect" fill="hold">
                            <p:stCondLst>
                              <p:cond delay="9700"/>
                            </p:stCondLst>
                            <p:childTnLst>
                              <p:par>
                                <p:cTn id="2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6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nodeType="afterEffect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8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220" dur="23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240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nodeType="afterEffect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5" dur="23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nodeType="clickEffect" fill="hold">
                      <p:stCondLst>
                        <p:cond delay="indefinite"/>
                      </p:stCondLst>
                      <p:childTnLst>
                        <p:par>
                          <p:cTn id="2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xit" presetID="2" presetSubtype="1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29" dur="27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27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nodeType="afterEffect" fill="hold">
                            <p:stCondLst>
                              <p:cond delay="2700"/>
                            </p:stCondLst>
                            <p:childTnLst>
                              <p:par>
                                <p:cTn id="233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34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3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nodeType="afterEffect" fill="hold">
                            <p:stCondLst>
                              <p:cond delay="3200"/>
                            </p:stCondLst>
                            <p:childTnLst>
                              <p:par>
                                <p:cTn id="246" nodeType="after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33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33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251" nodeType="after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out">
                                      <p:cBhvr additive="repl">
                                        <p:cTn id="253" dur="24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560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nodeType="afterEffect" fill="hold">
                            <p:stCondLst>
                              <p:cond delay="8900"/>
                            </p:stCondLst>
                            <p:childTnLst>
                              <p:par>
                                <p:cTn id="25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" dur="7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nodeType="afterEffect" fill="hold">
                            <p:stCondLst>
                              <p:cond delay="9600"/>
                            </p:stCondLst>
                            <p:childTnLst>
                              <p:par>
                                <p:cTn id="26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8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nodeType="afterEffect" fill="hold">
                            <p:stCondLst>
                              <p:cond delay="10400"/>
                            </p:stCondLst>
                            <p:childTnLst>
                              <p:par>
                                <p:cTn id="26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7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nodeType="afterEffect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70" dur="2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nodeType="afterEffect" fill="hold">
                            <p:stCondLst>
                              <p:cond delay="13600"/>
                            </p:stCondLst>
                            <p:childTnLst>
                              <p:par>
                                <p:cTn id="272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73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nodeType="afterEffect" fill="hold">
                            <p:stCondLst>
                              <p:cond delay="14100"/>
                            </p:stCondLst>
                            <p:childTnLst>
                              <p:par>
                                <p:cTn id="276" nodeType="afterEffect" fill="hold" presetClass="path" presetID="37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277" nodeType="afterEffect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8" nodeType="after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79" nodeType="with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280" nodeType="afterEffect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83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nodeType="afterEffect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nodeType="afterEffect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8" nodeType="after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289" nodeType="afterEffect" fill="hold">
                            <p:stCondLst>
                              <p:cond delay="24900"/>
                            </p:stCondLst>
                            <p:childTnLst>
                              <p:par>
                                <p:cTn id="290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91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nodeType="afterEffect" fill="hold">
                            <p:stCondLst>
                              <p:cond delay="25400"/>
                            </p:stCondLst>
                            <p:childTnLst>
                              <p:par>
                                <p:cTn id="294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nodeType="afterEffect" fill="hold">
                            <p:stCondLst>
                              <p:cond delay="25400"/>
                            </p:stCondLst>
                            <p:childTnLst>
                              <p:par>
                                <p:cTn id="297" nodeType="after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98" nodeType="withEffect" fill="hold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29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1" dur="12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nodeType="afterEffect" fill="hold">
                            <p:stCondLst>
                              <p:cond delay="27700"/>
                            </p:stCondLst>
                            <p:childTnLst>
                              <p:par>
                                <p:cTn id="303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04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nodeType="afterEffect" fill="hold">
                            <p:stCondLst>
                              <p:cond delay="28200"/>
                            </p:stCondLst>
                            <p:childTnLst>
                              <p:par>
                                <p:cTn id="307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0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nodeType="afterEffect" fill="hold">
                            <p:stCondLst>
                              <p:cond delay="28700"/>
                            </p:stCondLst>
                            <p:childTnLst>
                              <p:par>
                                <p:cTn id="311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1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nodeType="withEffect" fill="hold" presetClass="exit" presetID="2" presetSubtype="12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15" dur="9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900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Picture 5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79600" y="1790640"/>
            <a:ext cx="1107720" cy="606240"/>
          </a:xfrm>
          <a:prstGeom prst="rect">
            <a:avLst/>
          </a:prstGeom>
          <a:ln>
            <a:noFill/>
          </a:ln>
        </p:spPr>
      </p:pic>
      <p:sp>
        <p:nvSpPr>
          <p:cNvPr id="554" name="CustomShape 1"/>
          <p:cNvSpPr/>
          <p:nvPr/>
        </p:nvSpPr>
        <p:spPr>
          <a:xfrm>
            <a:off x="290520" y="1074600"/>
            <a:ext cx="312228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000">
                <a:solidFill>
                  <a:srgbClr val="002060"/>
                </a:solidFill>
                <a:latin typeface="Tahoma"/>
              </a:rPr>
              <a:t>1) Etapa </a:t>
            </a:r>
            <a:r>
              <a:rPr b="1" lang="pt-BR" sz="2000">
                <a:solidFill>
                  <a:srgbClr val="002060"/>
                </a:solidFill>
                <a:latin typeface="Tahoma"/>
              </a:rPr>
              <a:t>Administrativa</a:t>
            </a:r>
            <a:endParaRPr/>
          </a:p>
        </p:txBody>
      </p:sp>
      <p:sp>
        <p:nvSpPr>
          <p:cNvPr id="555" name="CustomShape 2"/>
          <p:cNvSpPr/>
          <p:nvPr/>
        </p:nvSpPr>
        <p:spPr>
          <a:xfrm>
            <a:off x="3821040" y="1074600"/>
            <a:ext cx="52923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2060"/>
                </a:solidFill>
                <a:latin typeface="Tahoma"/>
              </a:rPr>
              <a:t>2) Etapa de </a:t>
            </a:r>
            <a:r>
              <a:rPr b="1" lang="pt-BR" sz="2000">
                <a:solidFill>
                  <a:srgbClr val="002060"/>
                </a:solidFill>
                <a:latin typeface="Tahoma"/>
              </a:rPr>
              <a:t>Controle Físico</a:t>
            </a:r>
            <a:r>
              <a:rPr lang="pt-BR" sz="2000">
                <a:solidFill>
                  <a:srgbClr val="002060"/>
                </a:solidFill>
                <a:latin typeface="Tahoma"/>
              </a:rPr>
              <a:t> da Mercadoria</a:t>
            </a:r>
            <a:endParaRPr/>
          </a:p>
        </p:txBody>
      </p:sp>
      <p:pic>
        <p:nvPicPr>
          <p:cNvPr id="556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991640" y="1725480"/>
            <a:ext cx="885600" cy="887040"/>
          </a:xfrm>
          <a:prstGeom prst="rect">
            <a:avLst/>
          </a:prstGeom>
          <a:ln>
            <a:noFill/>
          </a:ln>
        </p:spPr>
      </p:pic>
      <p:sp>
        <p:nvSpPr>
          <p:cNvPr id="557" name="Line 3"/>
          <p:cNvSpPr/>
          <p:nvPr/>
        </p:nvSpPr>
        <p:spPr>
          <a:xfrm>
            <a:off x="0" y="1504800"/>
            <a:ext cx="9144000" cy="0"/>
          </a:xfrm>
          <a:prstGeom prst="line">
            <a:avLst/>
          </a:prstGeom>
          <a:ln w="57240">
            <a:solidFill>
              <a:srgbClr val="003300"/>
            </a:solidFill>
            <a:round/>
          </a:ln>
        </p:spPr>
      </p:sp>
      <p:pic>
        <p:nvPicPr>
          <p:cNvPr id="558" name="Picture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572160" y="1747800"/>
            <a:ext cx="826560" cy="825120"/>
          </a:xfrm>
          <a:prstGeom prst="rect">
            <a:avLst/>
          </a:prstGeom>
          <a:ln>
            <a:noFill/>
          </a:ln>
        </p:spPr>
      </p:pic>
      <p:pic>
        <p:nvPicPr>
          <p:cNvPr id="559" name="Picture 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87480" y="1790640"/>
            <a:ext cx="1150560" cy="914040"/>
          </a:xfrm>
          <a:prstGeom prst="rect">
            <a:avLst/>
          </a:prstGeom>
          <a:ln>
            <a:noFill/>
          </a:ln>
        </p:spPr>
      </p:pic>
      <p:pic>
        <p:nvPicPr>
          <p:cNvPr id="560" name="Picture 21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1959840" y="2156040"/>
            <a:ext cx="442800" cy="442080"/>
          </a:xfrm>
          <a:prstGeom prst="rect">
            <a:avLst/>
          </a:prstGeom>
          <a:ln>
            <a:noFill/>
          </a:ln>
        </p:spPr>
      </p:pic>
      <p:pic>
        <p:nvPicPr>
          <p:cNvPr id="561" name="Picture 19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490760" y="1909800"/>
            <a:ext cx="446400" cy="446040"/>
          </a:xfrm>
          <a:prstGeom prst="rect">
            <a:avLst/>
          </a:prstGeom>
          <a:ln>
            <a:noFill/>
          </a:ln>
        </p:spPr>
      </p:pic>
      <p:pic>
        <p:nvPicPr>
          <p:cNvPr id="562" name="Picture 20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1861560" y="1909440"/>
            <a:ext cx="257040" cy="299520"/>
          </a:xfrm>
          <a:prstGeom prst="rect">
            <a:avLst/>
          </a:prstGeom>
          <a:ln>
            <a:noFill/>
          </a:ln>
        </p:spPr>
      </p:pic>
      <p:pic>
        <p:nvPicPr>
          <p:cNvPr id="563" name="Picture 22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1687320" y="2309040"/>
            <a:ext cx="347760" cy="267840"/>
          </a:xfrm>
          <a:prstGeom prst="rect">
            <a:avLst/>
          </a:prstGeom>
          <a:ln>
            <a:noFill/>
          </a:ln>
        </p:spPr>
      </p:pic>
      <p:pic>
        <p:nvPicPr>
          <p:cNvPr id="564" name="Picture 23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2118960" y="1889280"/>
            <a:ext cx="455040" cy="266760"/>
          </a:xfrm>
          <a:prstGeom prst="rect">
            <a:avLst/>
          </a:prstGeom>
          <a:ln>
            <a:noFill/>
          </a:ln>
        </p:spPr>
      </p:pic>
      <p:pic>
        <p:nvPicPr>
          <p:cNvPr id="565" name="Picture 24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2283840" y="2172240"/>
            <a:ext cx="290520" cy="291600"/>
          </a:xfrm>
          <a:prstGeom prst="rect">
            <a:avLst/>
          </a:prstGeom>
          <a:ln>
            <a:noFill/>
          </a:ln>
        </p:spPr>
      </p:pic>
      <p:pic>
        <p:nvPicPr>
          <p:cNvPr id="566" name="Picture 4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4981680" y="1658880"/>
            <a:ext cx="993240" cy="993240"/>
          </a:xfrm>
          <a:prstGeom prst="rect">
            <a:avLst/>
          </a:prstGeom>
          <a:ln>
            <a:noFill/>
          </a:ln>
        </p:spPr>
      </p:pic>
      <p:sp>
        <p:nvSpPr>
          <p:cNvPr id="567" name="CustomShape 4"/>
          <p:cNvSpPr/>
          <p:nvPr/>
        </p:nvSpPr>
        <p:spPr>
          <a:xfrm>
            <a:off x="1490760" y="2705040"/>
            <a:ext cx="6981480" cy="161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Anuentes com suas competências mantidas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00ff"/>
                </a:solidFill>
                <a:latin typeface="Tahoma"/>
              </a:rPr>
              <a:t>Sistema “Portal Único” </a:t>
            </a:r>
            <a:r>
              <a:rPr b="1" lang="pt-BR" sz="1600">
                <a:solidFill>
                  <a:srgbClr val="006600"/>
                </a:solidFill>
                <a:latin typeface="Tahoma"/>
              </a:rPr>
              <a:t>para operar Comércio Exterior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Integração com Porto Sem Papel e com Transportadores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Fim da entrada repetida de dados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Procedimentos harmonizados</a:t>
            </a:r>
            <a:endParaRPr/>
          </a:p>
        </p:txBody>
      </p:sp>
      <p:pic>
        <p:nvPicPr>
          <p:cNvPr id="568" name="Picture 18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1643040" y="4338720"/>
            <a:ext cx="806040" cy="1007640"/>
          </a:xfrm>
          <a:prstGeom prst="rect">
            <a:avLst/>
          </a:prstGeom>
          <a:ln>
            <a:noFill/>
          </a:ln>
        </p:spPr>
      </p:pic>
      <p:sp>
        <p:nvSpPr>
          <p:cNvPr id="569" name="CustomShape 5"/>
          <p:cNvSpPr/>
          <p:nvPr/>
        </p:nvSpPr>
        <p:spPr>
          <a:xfrm>
            <a:off x="2714760" y="4457880"/>
            <a:ext cx="6200280" cy="140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ff"/>
                </a:solidFill>
                <a:latin typeface="Tahoma"/>
              </a:rPr>
              <a:t>METAS: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Tempo Total de Exportação: de 13 para máximo </a:t>
            </a:r>
            <a:r>
              <a:rPr b="1" lang="pt-BR" sz="2000">
                <a:solidFill>
                  <a:srgbClr val="006600"/>
                </a:solidFill>
                <a:latin typeface="Tahoma"/>
              </a:rPr>
              <a:t>8</a:t>
            </a:r>
            <a:r>
              <a:rPr b="1" lang="pt-BR" sz="1600">
                <a:solidFill>
                  <a:srgbClr val="006600"/>
                </a:solidFill>
                <a:latin typeface="Tahoma"/>
              </a:rPr>
              <a:t> </a:t>
            </a:r>
            <a:r>
              <a:rPr b="1" lang="pt-BR" sz="2000">
                <a:solidFill>
                  <a:srgbClr val="006600"/>
                </a:solidFill>
                <a:latin typeface="Tahoma"/>
              </a:rPr>
              <a:t>dias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pt-BR" sz="1600">
                <a:solidFill>
                  <a:srgbClr val="006600"/>
                </a:solidFill>
                <a:latin typeface="Tahoma"/>
              </a:rPr>
              <a:t>Tempo Total de Importação: de 17 para máximo </a:t>
            </a:r>
            <a:r>
              <a:rPr b="1" lang="pt-BR" sz="2000">
                <a:solidFill>
                  <a:srgbClr val="006600"/>
                </a:solidFill>
                <a:latin typeface="Tahoma"/>
              </a:rPr>
              <a:t>10 dias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065400" y="125280"/>
            <a:ext cx="6001920" cy="516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95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Conceito dos Novos Processos</a:t>
            </a:r>
            <a:endParaRPr/>
          </a:p>
        </p:txBody>
      </p:sp>
      <p:pic>
        <p:nvPicPr>
          <p:cNvPr id="571" name="Imagem 23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572" name="Imagem 24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8" dur="indefinite" restart="never" nodeType="tmRoot">
          <p:childTnLst>
            <p:seq>
              <p:cTn id="3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450720" y="2417760"/>
            <a:ext cx="8241840" cy="127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6600"/>
                </a:solidFill>
                <a:latin typeface="Arial"/>
              </a:rPr>
              <a:t>OBRIGADO</a:t>
            </a:r>
            <a:endParaRPr/>
          </a:p>
        </p:txBody>
      </p:sp>
      <p:pic>
        <p:nvPicPr>
          <p:cNvPr id="574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575" name="Imagem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0" dur="indefinite" restart="never" nodeType="tmRoot">
          <p:childTnLst>
            <p:seq>
              <p:cTn id="3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41840" y="1058760"/>
            <a:ext cx="7501320" cy="4062960"/>
          </a:xfrm>
          <a:prstGeom prst="rect">
            <a:avLst/>
          </a:prstGeom>
          <a:ln>
            <a:noFill/>
          </a:ln>
        </p:spPr>
      </p:pic>
      <p:sp>
        <p:nvSpPr>
          <p:cNvPr id="291" name="CustomShape 1"/>
          <p:cNvSpPr/>
          <p:nvPr/>
        </p:nvSpPr>
        <p:spPr>
          <a:xfrm>
            <a:off x="1305000" y="125280"/>
            <a:ext cx="7762680" cy="517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95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Evolução do Comércio Exterior</a:t>
            </a: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7359840" y="1257480"/>
            <a:ext cx="1466640" cy="13298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Exportações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US$ 191 bilhões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7359840" y="2662200"/>
            <a:ext cx="1466640" cy="132984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Importações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Arial"/>
              </a:rPr>
              <a:t>US$ 172 bilhões</a:t>
            </a:r>
            <a:endParaRPr/>
          </a:p>
        </p:txBody>
      </p:sp>
      <p:sp>
        <p:nvSpPr>
          <p:cNvPr id="294" name="CustomShape 4"/>
          <p:cNvSpPr/>
          <p:nvPr/>
        </p:nvSpPr>
        <p:spPr>
          <a:xfrm>
            <a:off x="66600" y="5122080"/>
            <a:ext cx="9000720" cy="70704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Arial"/>
              </a:rPr>
              <a:t>Aumento da demanda de controle fiscal, aduaneiro, sanitário, de segurança pública, ambiental, de segurança nacional, qualidade...</a:t>
            </a:r>
            <a:endParaRPr/>
          </a:p>
        </p:txBody>
      </p:sp>
      <p:sp>
        <p:nvSpPr>
          <p:cNvPr id="295" name="CustomShape 5"/>
          <p:cNvSpPr/>
          <p:nvPr/>
        </p:nvSpPr>
        <p:spPr>
          <a:xfrm rot="20195400">
            <a:off x="1924920" y="1498680"/>
            <a:ext cx="2458080" cy="1173960"/>
          </a:xfrm>
          <a:prstGeom prst="rect">
            <a:avLst>
              <a:gd name="f0" fmla="val 18075"/>
              <a:gd name="f1" fmla="val 5400"/>
            </a:avLst>
          </a:prstGeom>
          <a:solidFill>
            <a:srgbClr val="ff6600"/>
          </a:solidFill>
          <a:ln>
            <a:noFill/>
          </a:ln>
        </p:spPr>
        <p:txBody>
          <a:bodyPr lIns="0" rIns="0" tIns="28080" bIns="0" anchor="ctr" anchorCtr="1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ffffff"/>
                </a:solidFill>
                <a:latin typeface="Arial"/>
              </a:rPr>
              <a:t>Aumento de 227% nos últimos 15 anos</a:t>
            </a:r>
            <a:endParaRPr/>
          </a:p>
        </p:txBody>
      </p:sp>
      <p:sp>
        <p:nvSpPr>
          <p:cNvPr id="296" name="CustomShape 6"/>
          <p:cNvSpPr/>
          <p:nvPr/>
        </p:nvSpPr>
        <p:spPr>
          <a:xfrm flipV="1">
            <a:off x="7164000" y="3326760"/>
            <a:ext cx="195480" cy="664920"/>
          </a:xfrm>
          <a:prstGeom prst="straightConnector1">
            <a:avLst/>
          </a:prstGeom>
          <a:noFill/>
          <a:ln w="22320">
            <a:solidFill>
              <a:srgbClr val="4f81bd"/>
            </a:solidFill>
            <a:round/>
          </a:ln>
        </p:spPr>
      </p:sp>
      <p:sp>
        <p:nvSpPr>
          <p:cNvPr id="297" name="CustomShape 7"/>
          <p:cNvSpPr/>
          <p:nvPr/>
        </p:nvSpPr>
        <p:spPr>
          <a:xfrm flipV="1">
            <a:off x="6968520" y="1922400"/>
            <a:ext cx="391320" cy="867600"/>
          </a:xfrm>
          <a:prstGeom prst="straightConnector1">
            <a:avLst/>
          </a:prstGeom>
          <a:noFill/>
          <a:ln w="9360">
            <a:solidFill>
              <a:srgbClr val="ff0000"/>
            </a:solidFill>
            <a:round/>
          </a:ln>
        </p:spPr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m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89320" y="1278360"/>
            <a:ext cx="6954120" cy="4558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Importação – 04/2014 a 02/2015 </a:t>
            </a:r>
            <a:endParaRPr/>
          </a:p>
        </p:txBody>
      </p:sp>
      <p:pic>
        <p:nvPicPr>
          <p:cNvPr id="300" name="Imagem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01" name="Imagem 1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  <p:sp>
        <p:nvSpPr>
          <p:cNvPr id="302" name="CustomShape 2"/>
          <p:cNvSpPr/>
          <p:nvPr/>
        </p:nvSpPr>
        <p:spPr>
          <a:xfrm>
            <a:off x="236520" y="1011960"/>
            <a:ext cx="8189640" cy="532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2300">
                <a:solidFill>
                  <a:srgbClr val="000000"/>
                </a:solidFill>
                <a:latin typeface="Arial"/>
              </a:rPr>
              <a:t>Média(em dias) das etapas da carga marítima</a:t>
            </a:r>
            <a:endParaRPr/>
          </a:p>
        </p:txBody>
      </p:sp>
      <p:sp>
        <p:nvSpPr>
          <p:cNvPr id="303" name="CustomShape 3"/>
          <p:cNvSpPr/>
          <p:nvPr/>
        </p:nvSpPr>
        <p:spPr>
          <a:xfrm>
            <a:off x="0" y="1545120"/>
            <a:ext cx="2727000" cy="4227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ATR_TRA: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Atracação_Transito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ATR_PRE: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Atracação _Presença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TRA_PRE: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Trânsito-Presença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4) PRE_DEF: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Presença_Deferimento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5) DEF_REG: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Deferimento Registro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6) REG_DES: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Registro_Desembaraço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7DES_ENT: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Desembaraço_Entrega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ATR_ENT: Tempo Total entre a Atração e Entrega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0" y="125280"/>
            <a:ext cx="906732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Exportação – 01 a 04/2014</a:t>
            </a:r>
            <a:endParaRPr/>
          </a:p>
        </p:txBody>
      </p:sp>
      <p:pic>
        <p:nvPicPr>
          <p:cNvPr id="305" name="Imagem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80240" y="6380280"/>
            <a:ext cx="657000" cy="193320"/>
          </a:xfrm>
          <a:prstGeom prst="rect">
            <a:avLst/>
          </a:prstGeom>
          <a:ln>
            <a:noFill/>
          </a:ln>
        </p:spPr>
      </p:pic>
      <p:pic>
        <p:nvPicPr>
          <p:cNvPr id="306" name="Imagem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989600" y="6338880"/>
            <a:ext cx="1591920" cy="290160"/>
          </a:xfrm>
          <a:prstGeom prst="rect">
            <a:avLst/>
          </a:prstGeom>
          <a:ln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>
            <a:noFill/>
          </a:ln>
        </p:spPr>
      </p:sp>
      <p:pic>
        <p:nvPicPr>
          <p:cNvPr id="30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1155600"/>
            <a:ext cx="9144000" cy="474984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Facilitação de Comércio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2370240" y="1953360"/>
            <a:ext cx="2700000" cy="2695320"/>
          </a:xfrm>
          <a:prstGeom prst="rect">
            <a:avLst/>
          </a:prstGeom>
          <a:solidFill>
            <a:srgbClr val="fac090"/>
          </a:solidFill>
          <a:ln w="15840">
            <a:solidFill>
              <a:srgbClr val="a8a8a8"/>
            </a:solidFill>
            <a:round/>
          </a:ln>
        </p:spPr>
        <p:txBody>
          <a:bodyPr lIns="435960" rIns="435960" tIns="435600" bIns="435600" anchor="ctr" anchorCtr="1"/>
          <a:p>
            <a:pPr algn="ctr">
              <a:lnSpc>
                <a:spcPct val="9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Portal Único de Comércio Exterior</a:t>
            </a:r>
            <a:endParaRPr/>
          </a:p>
        </p:txBody>
      </p:sp>
      <p:sp>
        <p:nvSpPr>
          <p:cNvPr id="311" name="CustomShape 3"/>
          <p:cNvSpPr/>
          <p:nvPr/>
        </p:nvSpPr>
        <p:spPr>
          <a:xfrm>
            <a:off x="2583000" y="576720"/>
            <a:ext cx="2293920" cy="192564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  <p:txBody>
          <a:bodyPr lIns="365040" rIns="365040" tIns="311400" bIns="311400" anchor="ctr" anchorCtr="1"/>
          <a:p>
            <a:pPr algn="ctr">
              <a:lnSpc>
                <a:spcPct val="90000"/>
              </a:lnSpc>
            </a:pPr>
            <a:r>
              <a:rPr lang="pt-BR" sz="2300">
                <a:solidFill>
                  <a:srgbClr val="000000"/>
                </a:solidFill>
                <a:latin typeface="Calibri"/>
              </a:rPr>
              <a:t>Redesenho dos processos de comex</a:t>
            </a:r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4583520" y="2188440"/>
            <a:ext cx="2295360" cy="222516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  <p:txBody>
          <a:bodyPr lIns="365400" rIns="365400" tIns="354960" bIns="354960" anchor="ctr" anchorCtr="1"/>
          <a:p>
            <a:pPr algn="ctr">
              <a:lnSpc>
                <a:spcPct val="90000"/>
              </a:lnSpc>
            </a:pPr>
            <a:r>
              <a:rPr lang="pt-BR" sz="2300">
                <a:solidFill>
                  <a:srgbClr val="000000"/>
                </a:solidFill>
                <a:latin typeface="Calibri"/>
              </a:rPr>
              <a:t>Reduzir tempos para operações de comex</a:t>
            </a:r>
            <a:endParaRPr/>
          </a:p>
        </p:txBody>
      </p:sp>
      <p:sp>
        <p:nvSpPr>
          <p:cNvPr id="313" name="CustomShape 5"/>
          <p:cNvSpPr/>
          <p:nvPr/>
        </p:nvSpPr>
        <p:spPr>
          <a:xfrm>
            <a:off x="2489400" y="4080240"/>
            <a:ext cx="2461680" cy="196488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  <p:txBody>
          <a:bodyPr lIns="389880" rIns="389880" tIns="317160" bIns="317160" anchor="ctr" anchorCtr="1"/>
          <a:p>
            <a:pPr algn="ctr">
              <a:lnSpc>
                <a:spcPct val="90000"/>
              </a:lnSpc>
            </a:pPr>
            <a:r>
              <a:rPr lang="pt-BR" sz="2300">
                <a:solidFill>
                  <a:srgbClr val="000000"/>
                </a:solidFill>
                <a:latin typeface="Calibri"/>
              </a:rPr>
              <a:t>Reduzir custos para operações de comex</a:t>
            </a:r>
            <a:endParaRPr/>
          </a:p>
        </p:txBody>
      </p:sp>
      <p:sp>
        <p:nvSpPr>
          <p:cNvPr id="314" name="CustomShape 6"/>
          <p:cNvSpPr/>
          <p:nvPr/>
        </p:nvSpPr>
        <p:spPr>
          <a:xfrm>
            <a:off x="421920" y="2171880"/>
            <a:ext cx="2491920" cy="2258280"/>
          </a:xfrm>
          <a:prstGeom prst="rect">
            <a:avLst/>
          </a:prstGeom>
          <a:solidFill>
            <a:srgbClr val="4f81bd"/>
          </a:solidFill>
          <a:ln w="15840">
            <a:solidFill>
              <a:srgbClr val="a8a8a8"/>
            </a:solidFill>
            <a:round/>
          </a:ln>
        </p:spPr>
        <p:txBody>
          <a:bodyPr lIns="394200" rIns="394200" tIns="360000" bIns="360000" anchor="ctr" anchorCtr="1"/>
          <a:p>
            <a:pPr algn="ctr">
              <a:lnSpc>
                <a:spcPct val="90000"/>
              </a:lnSpc>
            </a:pPr>
            <a:r>
              <a:rPr lang="pt-BR" sz="2300">
                <a:solidFill>
                  <a:srgbClr val="000000"/>
                </a:solidFill>
                <a:latin typeface="Calibri"/>
              </a:rPr>
              <a:t>Racionalizar a atuação dos órgãos</a:t>
            </a:r>
            <a:endParaRPr/>
          </a:p>
        </p:txBody>
      </p:sp>
      <p:sp>
        <p:nvSpPr>
          <p:cNvPr id="315" name="CustomShape 7"/>
          <p:cNvSpPr/>
          <p:nvPr/>
        </p:nvSpPr>
        <p:spPr>
          <a:xfrm>
            <a:off x="5555520" y="4668840"/>
            <a:ext cx="3324600" cy="146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Arial"/>
              </a:rPr>
              <a:t>Decreto nº 8.229, de 22 de abril de 2014</a:t>
            </a:r>
            <a:r>
              <a:rPr lang="pt-BR">
                <a:solidFill>
                  <a:srgbClr val="000000"/>
                </a:solidFill>
                <a:latin typeface="Arial"/>
              </a:rPr>
              <a:t>, </a:t>
            </a:r>
            <a:r>
              <a:rPr b="1" lang="pt-BR">
                <a:solidFill>
                  <a:srgbClr val="000000"/>
                </a:solidFill>
                <a:latin typeface="Arial"/>
              </a:rPr>
              <a:t>institui o Programa Portal Único de Comércio Exterior</a:t>
            </a:r>
            <a:r>
              <a:rPr lang="pt-BR">
                <a:solidFill>
                  <a:srgbClr val="000000"/>
                </a:solidFill>
                <a:latin typeface="Arial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498600" y="1219320"/>
            <a:ext cx="8229240" cy="479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Previsto no Acordo de Facilitação do Comércio (Bali, 2013);</a:t>
            </a:r>
            <a:endParaRPr/>
          </a:p>
          <a:p>
            <a:pPr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Objetivos: </a:t>
            </a:r>
            <a:endParaRPr/>
          </a:p>
          <a:p>
            <a:pPr lvl="1"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maior transparência e eficiência; </a:t>
            </a:r>
            <a:endParaRPr/>
          </a:p>
          <a:p>
            <a:pPr lvl="1"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previsibilidade;</a:t>
            </a:r>
            <a:endParaRPr/>
          </a:p>
          <a:p>
            <a:pPr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Governança: SECEX e RFB, sob supervisão da Casa  Civil, com ampla participação do setor privado;</a:t>
            </a:r>
            <a:endParaRPr/>
          </a:p>
          <a:p>
            <a:pPr algn="just">
              <a:lnSpc>
                <a:spcPct val="100000"/>
              </a:lnSpc>
              <a:buSzPct val="128000"/>
              <a:buFont typeface="Wingdings" charset="2"/>
              <a:buChar char=""/>
            </a:pPr>
            <a:r>
              <a:rPr lang="pt-BR" sz="2400">
                <a:solidFill>
                  <a:srgbClr val="000000"/>
                </a:solidFill>
                <a:latin typeface="Arial"/>
              </a:rPr>
              <a:t>Entregas graduais e progressivas previstas até 2018.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0" y="125280"/>
            <a:ext cx="9067320" cy="518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Portal Único de Comércio Exterior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125280"/>
            <a:ext cx="9067320" cy="1021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1" lang="pt-BR" sz="2800">
                <a:solidFill>
                  <a:srgbClr val="006600"/>
                </a:solidFill>
                <a:latin typeface="Tahoma"/>
                <a:ea typeface="Tahoma"/>
              </a:rPr>
              <a:t>Abordagem “Single Window"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460440" y="1698480"/>
            <a:ext cx="5696280" cy="2625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970">
                <a:solidFill>
                  <a:srgbClr val="006600"/>
                </a:solidFill>
                <a:latin typeface="Calibri"/>
              </a:rPr>
              <a:t>Único ponto de entrada acessível por meio da internet para encaminhar documentos ou dados exigidos para importação, exportação ou trânsito de bens.</a:t>
            </a:r>
            <a:endParaRPr/>
          </a:p>
        </p:txBody>
      </p:sp>
      <p:sp>
        <p:nvSpPr>
          <p:cNvPr id="32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21" name="Imagem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06840" y="1324440"/>
            <a:ext cx="2667240" cy="315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